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797675" cy="992663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851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77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E13A93-584A-4B05-9EAB-6A3460C634B9}" type="datetimeFigureOut">
              <a:rPr lang="it-IT" smtClean="0"/>
              <a:t>06/11/2024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15E86C-8ECA-422E-9DE4-9786AF00D43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733621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15E86C-8ECA-422E-9DE4-9786AF00D432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463846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0E83EDE-077E-708B-7526-69647E81F5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9D2E59DD-8A85-7E52-AEEE-A37D99B118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266686E-A5A0-13C6-7FCC-0FA4A6F591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6FDFA-D6F0-4A28-BF10-848AE42070A1}" type="datetimeFigureOut">
              <a:rPr lang="it-IT" smtClean="0"/>
              <a:t>06/11/2024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6B2F91F-7002-FC8D-42B0-79CD9E21A1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24C87BA-F82F-ED81-57BB-AE5D5EE5D5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3B0C4-0AD0-4F5C-97D2-82AD294C1CD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666425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BD6B98D-ED53-5B75-9F9A-11E9E38D00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C1EEA0FB-4AEF-3E04-0F7B-2AC54EF923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15A3E66-D508-6B90-E0DF-EAC41D5143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6FDFA-D6F0-4A28-BF10-848AE42070A1}" type="datetimeFigureOut">
              <a:rPr lang="it-IT" smtClean="0"/>
              <a:t>06/11/2024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E3C170A-6F11-9E25-30F6-DDB3D9198E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42624EE-1180-CD3C-4AE7-EA5D6E9E32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3B0C4-0AD0-4F5C-97D2-82AD294C1CD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51900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6AE310E9-B214-0957-F02C-A99CEB4B91A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CC14EA5D-5B13-8BC3-0A17-A0D02F4BB1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B07B046-35DB-D217-D0D4-F44C228C12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6FDFA-D6F0-4A28-BF10-848AE42070A1}" type="datetimeFigureOut">
              <a:rPr lang="it-IT" smtClean="0"/>
              <a:t>06/11/2024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44B798B-C86B-6717-6382-5F0D3B96B9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7BABF73-919C-6FB4-B421-63EB629AF0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3B0C4-0AD0-4F5C-97D2-82AD294C1CD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108873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8C3A26A-D67F-2E50-948F-1B6AB67669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56F59B5-47A8-DD84-EA59-CCF6A97453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1D7FBCA-6964-E355-0EFE-C3E9D26AF7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6FDFA-D6F0-4A28-BF10-848AE42070A1}" type="datetimeFigureOut">
              <a:rPr lang="it-IT" smtClean="0"/>
              <a:t>06/11/2024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6496C58-082D-B77F-F40B-50DF116F6F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3CE0BFD-181A-AE27-8459-99A4803C19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3B0C4-0AD0-4F5C-97D2-82AD294C1CD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217618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0C64CF0-1378-77D5-C2A6-CA4316C0B2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33F9C888-DE63-B67A-7572-91679615AB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4675164-CEDD-30F0-9CE1-9B7D28C539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6FDFA-D6F0-4A28-BF10-848AE42070A1}" type="datetimeFigureOut">
              <a:rPr lang="it-IT" smtClean="0"/>
              <a:t>06/11/2024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7210938-0D67-EBCA-D0F6-93C11D395E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1F74538-A50E-0930-96ED-4635460442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3B0C4-0AD0-4F5C-97D2-82AD294C1CD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365656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AAB1D44-95A0-3B08-3D5F-EDDCE1ECDD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D379C7E-6F39-7594-9C7C-EF55FFA8D65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4A01C8F9-21DD-F5F3-A057-64B54684DA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ADBAE386-3893-0778-0B28-3D7964F5E5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6FDFA-D6F0-4A28-BF10-848AE42070A1}" type="datetimeFigureOut">
              <a:rPr lang="it-IT" smtClean="0"/>
              <a:t>06/11/2024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D4EC722F-6F24-1845-78D5-1A71D9474A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634BF353-3CD8-5B33-B529-359610823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3B0C4-0AD0-4F5C-97D2-82AD294C1CD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677833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EDD0895-71E8-61D8-B20A-806E25B3F5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77356C5-DD19-73FE-48AE-9EB64921AA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46F58325-322E-88D6-37B7-7E4836A3C6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28F0433C-2E63-172D-8E83-C9B350BC7B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38011580-3195-9363-EE56-AD8DAE821B6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87C7CAB9-277E-94EC-9428-AEC80E35F8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6FDFA-D6F0-4A28-BF10-848AE42070A1}" type="datetimeFigureOut">
              <a:rPr lang="it-IT" smtClean="0"/>
              <a:t>06/11/2024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4D751A41-5A2F-684A-F6FE-31C8D4753A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702359DC-DE60-BA7B-2923-F740543C32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3B0C4-0AD0-4F5C-97D2-82AD294C1CD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349862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B90FC53-D1EC-E896-F730-C4421779BA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A20BE08D-E5B8-5EDB-2AE7-3283D55A63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6FDFA-D6F0-4A28-BF10-848AE42070A1}" type="datetimeFigureOut">
              <a:rPr lang="it-IT" smtClean="0"/>
              <a:t>06/11/2024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6EBC98EF-EACD-9EE4-4DE1-0EA7F40988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1EC10F67-26AD-7302-F3A8-6C7AAC9859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3B0C4-0AD0-4F5C-97D2-82AD294C1CD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293262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05A4120C-9F74-91CC-83BE-0EF7C400B3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6FDFA-D6F0-4A28-BF10-848AE42070A1}" type="datetimeFigureOut">
              <a:rPr lang="it-IT" smtClean="0"/>
              <a:t>06/11/2024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901D636B-992B-7066-AF31-3DED214B04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22C2F1C6-6775-643E-BAB3-3C54062E7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3B0C4-0AD0-4F5C-97D2-82AD294C1CD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271228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19051B6-CAA2-B24C-415E-DB2CD00C5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4D1D0EC-877F-88E8-73F6-6B3CBE51FA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BFF873F2-1332-75DB-F7DA-DF152F60A1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7905C88F-4938-8EF9-57A6-B06F2C0CA5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6FDFA-D6F0-4A28-BF10-848AE42070A1}" type="datetimeFigureOut">
              <a:rPr lang="it-IT" smtClean="0"/>
              <a:t>06/11/2024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465491C6-BB33-CC59-BF91-D5D6794235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F27B6E5A-E452-75FD-CD58-4653AAE1B3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3B0C4-0AD0-4F5C-97D2-82AD294C1CD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429657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179AB40-5610-0BD7-2F19-73060001FE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60F89031-879F-12C5-6C65-E96DE475A53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7C383068-EF64-769A-9ECA-BD04BD29A4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E82A1B4D-E0FC-3B80-B627-3FB9A05089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6FDFA-D6F0-4A28-BF10-848AE42070A1}" type="datetimeFigureOut">
              <a:rPr lang="it-IT" smtClean="0"/>
              <a:t>06/11/2024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46C1D32A-33BC-C42F-5E38-B49D62F31E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80CA2E21-0F41-96CF-81FA-3F90934740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3B0C4-0AD0-4F5C-97D2-82AD294C1CD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354188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37175EEC-5925-C889-CFF9-EF9C0969DE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ECC345EF-1DB8-BB83-846C-C13D3982D5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43A84C6-0BF5-FB55-5F58-C063D4B5ED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16FDFA-D6F0-4A28-BF10-848AE42070A1}" type="datetimeFigureOut">
              <a:rPr lang="it-IT" smtClean="0"/>
              <a:t>06/11/2024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A3D7CD1-D98B-D6FA-D87C-B9CEABB0AE4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A5EFF45-5EAE-A615-BE02-F8F668EA29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D3B0C4-0AD0-4F5C-97D2-82AD294C1CD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4589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asellaDiTesto 7">
            <a:extLst>
              <a:ext uri="{FF2B5EF4-FFF2-40B4-BE49-F238E27FC236}">
                <a16:creationId xmlns:a16="http://schemas.microsoft.com/office/drawing/2014/main" id="{F018482A-56DA-CDBD-1234-92AAC8D964E1}"/>
              </a:ext>
            </a:extLst>
          </p:cNvPr>
          <p:cNvSpPr txBox="1"/>
          <p:nvPr/>
        </p:nvSpPr>
        <p:spPr>
          <a:xfrm>
            <a:off x="4032994" y="4941382"/>
            <a:ext cx="17844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000" b="1" dirty="0">
                <a:solidFill>
                  <a:srgbClr val="0070C0"/>
                </a:solidFill>
              </a:rPr>
              <a:t>Responsabile Scientifico Giovanni Euro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46A0CB08-8751-F106-ECB2-DF29E1E7C389}"/>
              </a:ext>
            </a:extLst>
          </p:cNvPr>
          <p:cNvSpPr txBox="1"/>
          <p:nvPr/>
        </p:nvSpPr>
        <p:spPr>
          <a:xfrm>
            <a:off x="1178005" y="4879827"/>
            <a:ext cx="187360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100" b="1" dirty="0">
                <a:solidFill>
                  <a:srgbClr val="0070C0"/>
                </a:solidFill>
              </a:rPr>
              <a:t>04 DICEMBRE 2024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CC3A2676-1A18-9E3F-46EA-6FAC99AB26D2}"/>
              </a:ext>
            </a:extLst>
          </p:cNvPr>
          <p:cNvSpPr txBox="1"/>
          <p:nvPr/>
        </p:nvSpPr>
        <p:spPr>
          <a:xfrm>
            <a:off x="7707296" y="459726"/>
            <a:ext cx="2565646" cy="29692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5000"/>
              </a:lnSpc>
              <a:spcAft>
                <a:spcPts val="800"/>
              </a:spcAft>
              <a:tabLst>
                <a:tab pos="1876425" algn="l"/>
              </a:tabLst>
            </a:pPr>
            <a:r>
              <a:rPr lang="it-IT" sz="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PRIMA GIORNATA - 2/05/2024</a:t>
            </a:r>
            <a:endParaRPr lang="it-IT" sz="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05000"/>
              </a:lnSpc>
              <a:spcAft>
                <a:spcPts val="800"/>
              </a:spcAft>
              <a:tabLst>
                <a:tab pos="1876425" algn="l"/>
              </a:tabLst>
            </a:pPr>
            <a:r>
              <a:rPr lang="it-IT" sz="700" b="1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Docente dell’intera giornata: Dott. Francesco Cappelletti</a:t>
            </a:r>
            <a:endParaRPr lang="it-IT" sz="7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algn="just">
              <a:lnSpc>
                <a:spcPct val="115000"/>
              </a:lnSpc>
            </a:pPr>
            <a:r>
              <a:rPr lang="it-IT" sz="7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Ore 09.00 - 09.15</a:t>
            </a:r>
            <a:r>
              <a:rPr lang="it-IT" sz="7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     </a:t>
            </a:r>
            <a:r>
              <a:rPr lang="it-IT" sz="7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Rischi infortuni</a:t>
            </a:r>
          </a:p>
          <a:p>
            <a:pPr marL="457200" algn="just">
              <a:lnSpc>
                <a:spcPct val="115000"/>
              </a:lnSpc>
            </a:pPr>
            <a:r>
              <a:rPr lang="it-IT" sz="7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Ore 09.15 - 09.30</a:t>
            </a:r>
            <a:r>
              <a:rPr lang="it-IT" sz="7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     </a:t>
            </a:r>
            <a:r>
              <a:rPr lang="it-IT" sz="7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Incidenti e infortuni mancanti</a:t>
            </a:r>
          </a:p>
          <a:p>
            <a:pPr marL="457200" algn="just">
              <a:lnSpc>
                <a:spcPct val="115000"/>
              </a:lnSpc>
            </a:pPr>
            <a:r>
              <a:rPr lang="it-IT" sz="7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Ore 09.30 - 09.45</a:t>
            </a:r>
            <a:r>
              <a:rPr lang="it-IT" sz="7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     </a:t>
            </a:r>
            <a:r>
              <a:rPr lang="it-IT" sz="7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DPI</a:t>
            </a:r>
          </a:p>
          <a:p>
            <a:pPr marL="457200" algn="just">
              <a:lnSpc>
                <a:spcPct val="115000"/>
              </a:lnSpc>
            </a:pPr>
            <a:r>
              <a:rPr lang="it-IT" sz="7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Ore 09.45 - 10.00</a:t>
            </a:r>
            <a:r>
              <a:rPr lang="it-IT" sz="7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     </a:t>
            </a:r>
            <a:r>
              <a:rPr lang="it-IT" sz="7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Segnaletica</a:t>
            </a:r>
          </a:p>
          <a:p>
            <a:pPr marL="457200" algn="just">
              <a:lnSpc>
                <a:spcPct val="115000"/>
              </a:lnSpc>
            </a:pPr>
            <a:r>
              <a:rPr lang="it-IT" sz="7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Ore 10.00 - 10.15</a:t>
            </a:r>
            <a:r>
              <a:rPr lang="it-IT" sz="7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     </a:t>
            </a:r>
            <a:r>
              <a:rPr lang="it-IT" sz="7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Organizzazione del lavoro</a:t>
            </a:r>
          </a:p>
          <a:p>
            <a:pPr marL="457200" algn="just">
              <a:lnSpc>
                <a:spcPct val="115000"/>
              </a:lnSpc>
            </a:pPr>
            <a:r>
              <a:rPr lang="it-IT" sz="7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Ore 10.15 - 10.45</a:t>
            </a:r>
            <a:r>
              <a:rPr lang="it-IT" sz="7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     </a:t>
            </a:r>
            <a:r>
              <a:rPr lang="it-IT" sz="7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Ambienti di lavoro</a:t>
            </a:r>
          </a:p>
          <a:p>
            <a:pPr marL="457200" algn="just">
              <a:lnSpc>
                <a:spcPct val="115000"/>
              </a:lnSpc>
            </a:pPr>
            <a:r>
              <a:rPr lang="it-IT" sz="7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Ore 10.45 - 11.00</a:t>
            </a:r>
            <a:r>
              <a:rPr lang="it-IT" sz="7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      </a:t>
            </a:r>
            <a:r>
              <a:rPr lang="it-IT" sz="7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Meccanici generali</a:t>
            </a:r>
          </a:p>
          <a:p>
            <a:pPr marL="457200" algn="just">
              <a:lnSpc>
                <a:spcPct val="115000"/>
              </a:lnSpc>
            </a:pPr>
            <a:r>
              <a:rPr lang="it-IT" sz="7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Ore 11:00 - 11:15</a:t>
            </a:r>
            <a:r>
              <a:rPr lang="it-IT" sz="7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Pausa</a:t>
            </a:r>
            <a:endParaRPr lang="it-IT" sz="7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457200" algn="just">
              <a:lnSpc>
                <a:spcPct val="115000"/>
              </a:lnSpc>
            </a:pPr>
            <a:r>
              <a:rPr lang="it-IT" sz="7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Ore 11.15 - 12.00</a:t>
            </a:r>
            <a:r>
              <a:rPr lang="it-IT" sz="7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     </a:t>
            </a:r>
            <a:r>
              <a:rPr lang="it-IT" sz="7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Elettrici generali</a:t>
            </a:r>
          </a:p>
          <a:p>
            <a:pPr marL="457200" algn="just">
              <a:lnSpc>
                <a:spcPct val="115000"/>
              </a:lnSpc>
            </a:pPr>
            <a:r>
              <a:rPr lang="it-IT" sz="7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Ore 12.00 - 12.15    Macchine Attrezzature </a:t>
            </a:r>
          </a:p>
          <a:p>
            <a:pPr marL="457200" algn="just">
              <a:lnSpc>
                <a:spcPct val="115000"/>
              </a:lnSpc>
            </a:pPr>
            <a:r>
              <a:rPr lang="it-IT" sz="7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Ore 12.15 - 12.30</a:t>
            </a:r>
            <a:r>
              <a:rPr lang="it-IT" sz="7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     </a:t>
            </a:r>
            <a:r>
              <a:rPr lang="it-IT" sz="7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Rischi da esplosione</a:t>
            </a:r>
          </a:p>
          <a:p>
            <a:pPr marL="457200" algn="just">
              <a:lnSpc>
                <a:spcPct val="115000"/>
              </a:lnSpc>
            </a:pPr>
            <a:r>
              <a:rPr lang="it-IT" sz="7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Ore 12.30 - 13.00</a:t>
            </a:r>
            <a:r>
              <a:rPr lang="it-IT" sz="7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      </a:t>
            </a:r>
            <a:r>
              <a:rPr lang="it-IT" sz="7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Rischi chimici Nebbie - Oli - Fumi - Vapori - Polveri</a:t>
            </a:r>
          </a:p>
          <a:p>
            <a:pPr marL="457200" algn="just">
              <a:lnSpc>
                <a:spcPct val="115000"/>
              </a:lnSpc>
            </a:pPr>
            <a:r>
              <a:rPr lang="it-IT" sz="7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Ore</a:t>
            </a:r>
            <a:r>
              <a:rPr lang="it-IT" sz="7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13:00 - 14:00 Pausa pranzo</a:t>
            </a:r>
            <a:endParaRPr lang="it-IT" sz="7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it-IT" sz="7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            Ore 14.00 - 14.15</a:t>
            </a:r>
            <a:r>
              <a:rPr lang="it-IT" sz="7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   </a:t>
            </a:r>
            <a:r>
              <a:rPr lang="it-IT" sz="7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Etichettatura </a:t>
            </a:r>
          </a:p>
          <a:p>
            <a:pPr marL="457200" algn="just">
              <a:lnSpc>
                <a:spcPct val="115000"/>
              </a:lnSpc>
            </a:pPr>
            <a:r>
              <a:rPr lang="it-IT" sz="7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Ore 14.15 - 14.30</a:t>
            </a:r>
            <a:r>
              <a:rPr lang="it-IT" sz="7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   </a:t>
            </a:r>
            <a:r>
              <a:rPr lang="it-IT" sz="7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Rischi cancerogeni</a:t>
            </a:r>
          </a:p>
          <a:p>
            <a:pPr marL="457200" algn="just">
              <a:lnSpc>
                <a:spcPct val="115000"/>
              </a:lnSpc>
            </a:pPr>
            <a:r>
              <a:rPr lang="it-IT" sz="7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Ore 14.30 - 15.30  </a:t>
            </a:r>
            <a:r>
              <a:rPr lang="it-IT" sz="7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  <a:r>
              <a:rPr lang="it-IT" sz="7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Rischi biologici </a:t>
            </a:r>
          </a:p>
          <a:p>
            <a:r>
              <a:rPr lang="it-IT" sz="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        </a:t>
            </a:r>
            <a:r>
              <a:rPr lang="it-IT" sz="7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Ore </a:t>
            </a:r>
            <a:r>
              <a:rPr lang="it-IT" sz="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15.30 - 16.00    Videoterminali                                                                                                  </a:t>
            </a:r>
            <a:r>
              <a:rPr lang="it-IT" sz="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endParaRPr lang="it-IT" sz="7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it-IT" sz="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        </a:t>
            </a:r>
            <a:r>
              <a:rPr lang="it-IT" sz="7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Ore</a:t>
            </a:r>
            <a:r>
              <a:rPr lang="it-IT" sz="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16.15</a:t>
            </a:r>
            <a:r>
              <a:rPr lang="it-IT" sz="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- Conclusioni e Chiusura del corso </a:t>
            </a:r>
            <a:endParaRPr lang="it-IT" sz="7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05000"/>
              </a:lnSpc>
              <a:spcAft>
                <a:spcPts val="800"/>
              </a:spcAft>
              <a:tabLst>
                <a:tab pos="1876425" algn="l"/>
              </a:tabLst>
            </a:pPr>
            <a:r>
              <a:rPr lang="it-IT" sz="700" b="1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  <a:endParaRPr lang="it-IT" sz="7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" name="Rettangolo 9">
            <a:extLst>
              <a:ext uri="{FF2B5EF4-FFF2-40B4-BE49-F238E27FC236}">
                <a16:creationId xmlns:a16="http://schemas.microsoft.com/office/drawing/2014/main" id="{BE229B39-140E-1448-083E-54C29E511F72}"/>
              </a:ext>
            </a:extLst>
          </p:cNvPr>
          <p:cNvSpPr/>
          <p:nvPr/>
        </p:nvSpPr>
        <p:spPr>
          <a:xfrm>
            <a:off x="6919726" y="3171"/>
            <a:ext cx="5272274" cy="682967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5000"/>
              </a:lnSpc>
              <a:spcAft>
                <a:spcPts val="800"/>
              </a:spcAft>
              <a:tabLst>
                <a:tab pos="1876425" algn="l"/>
              </a:tabLst>
            </a:pPr>
            <a:endParaRPr lang="it-IT" sz="7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2EA02FDF-B5B5-A1F9-D62B-FFC13D5F4D4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77042" y="6281911"/>
            <a:ext cx="686909" cy="398844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Immagine 12">
            <a:extLst>
              <a:ext uri="{FF2B5EF4-FFF2-40B4-BE49-F238E27FC236}">
                <a16:creationId xmlns:a16="http://schemas.microsoft.com/office/drawing/2014/main" id="{74FC95A7-89B0-9CFC-30B5-44820280BBF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39880" y="6281910"/>
            <a:ext cx="1135134" cy="39884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Immagine 13">
            <a:extLst>
              <a:ext uri="{FF2B5EF4-FFF2-40B4-BE49-F238E27FC236}">
                <a16:creationId xmlns:a16="http://schemas.microsoft.com/office/drawing/2014/main" id="{CF9DC36E-7C25-0831-8609-F6D501DF2B86}"/>
              </a:ext>
            </a:extLst>
          </p:cNvPr>
          <p:cNvPicPr/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496" b="12801"/>
          <a:stretch/>
        </p:blipFill>
        <p:spPr bwMode="auto">
          <a:xfrm>
            <a:off x="8309720" y="6281910"/>
            <a:ext cx="1527810" cy="399074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5" name="Dati memorizzati 14">
            <a:extLst>
              <a:ext uri="{FF2B5EF4-FFF2-40B4-BE49-F238E27FC236}">
                <a16:creationId xmlns:a16="http://schemas.microsoft.com/office/drawing/2014/main" id="{9339F92B-FCDD-BDB4-B487-755D343B4B3E}"/>
              </a:ext>
            </a:extLst>
          </p:cNvPr>
          <p:cNvSpPr/>
          <p:nvPr/>
        </p:nvSpPr>
        <p:spPr>
          <a:xfrm>
            <a:off x="7014287" y="6281910"/>
            <a:ext cx="1270573" cy="414488"/>
          </a:xfrm>
          <a:prstGeom prst="flowChartOnlineStorage">
            <a:avLst/>
          </a:prstGeom>
          <a:solidFill>
            <a:srgbClr val="EA8516"/>
          </a:solidFill>
          <a:ln>
            <a:solidFill>
              <a:srgbClr val="EA851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6" name="Rettangolo 15">
            <a:extLst>
              <a:ext uri="{FF2B5EF4-FFF2-40B4-BE49-F238E27FC236}">
                <a16:creationId xmlns:a16="http://schemas.microsoft.com/office/drawing/2014/main" id="{B56E664C-5F7F-DF7C-98A4-7DB432D6072F}"/>
              </a:ext>
            </a:extLst>
          </p:cNvPr>
          <p:cNvSpPr/>
          <p:nvPr/>
        </p:nvSpPr>
        <p:spPr>
          <a:xfrm>
            <a:off x="762509" y="5482919"/>
            <a:ext cx="5363084" cy="360000"/>
          </a:xfrm>
          <a:prstGeom prst="rect">
            <a:avLst/>
          </a:prstGeom>
          <a:solidFill>
            <a:srgbClr val="EA8516"/>
          </a:solidFill>
          <a:ln>
            <a:solidFill>
              <a:srgbClr val="EA851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7" name="Rettangolo 16">
            <a:extLst>
              <a:ext uri="{FF2B5EF4-FFF2-40B4-BE49-F238E27FC236}">
                <a16:creationId xmlns:a16="http://schemas.microsoft.com/office/drawing/2014/main" id="{91894087-AAEB-45AE-6BFE-AEC204BA4F0E}"/>
              </a:ext>
            </a:extLst>
          </p:cNvPr>
          <p:cNvSpPr/>
          <p:nvPr/>
        </p:nvSpPr>
        <p:spPr>
          <a:xfrm>
            <a:off x="11672829" y="6281910"/>
            <a:ext cx="446842" cy="414488"/>
          </a:xfrm>
          <a:prstGeom prst="rect">
            <a:avLst/>
          </a:prstGeom>
          <a:solidFill>
            <a:srgbClr val="EA8516"/>
          </a:solidFill>
          <a:ln>
            <a:solidFill>
              <a:srgbClr val="EA851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8" name="Rettangolo 17">
            <a:extLst>
              <a:ext uri="{FF2B5EF4-FFF2-40B4-BE49-F238E27FC236}">
                <a16:creationId xmlns:a16="http://schemas.microsoft.com/office/drawing/2014/main" id="{4C4131E6-0456-DDBC-6BCD-0A51D50F0289}"/>
              </a:ext>
            </a:extLst>
          </p:cNvPr>
          <p:cNvSpPr/>
          <p:nvPr/>
        </p:nvSpPr>
        <p:spPr>
          <a:xfrm>
            <a:off x="11672829" y="6096784"/>
            <a:ext cx="432000" cy="18000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9" name="CasellaDiTesto 18">
            <a:extLst>
              <a:ext uri="{FF2B5EF4-FFF2-40B4-BE49-F238E27FC236}">
                <a16:creationId xmlns:a16="http://schemas.microsoft.com/office/drawing/2014/main" id="{E2E9427A-E22D-6056-0737-2E19576DEFD8}"/>
              </a:ext>
            </a:extLst>
          </p:cNvPr>
          <p:cNvSpPr txBox="1"/>
          <p:nvPr/>
        </p:nvSpPr>
        <p:spPr>
          <a:xfrm rot="16200000">
            <a:off x="11392420" y="6187044"/>
            <a:ext cx="80906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chemeClr val="bg1"/>
                </a:solidFill>
              </a:rPr>
              <a:t>ECM</a:t>
            </a:r>
            <a:endParaRPr lang="it-IT" sz="1400" dirty="0"/>
          </a:p>
        </p:txBody>
      </p:sp>
      <p:sp>
        <p:nvSpPr>
          <p:cNvPr id="20" name="CasellaDiTesto 7">
            <a:extLst>
              <a:ext uri="{FF2B5EF4-FFF2-40B4-BE49-F238E27FC236}">
                <a16:creationId xmlns:a16="http://schemas.microsoft.com/office/drawing/2014/main" id="{EC9AF161-721C-681D-62BD-146EF724EC4A}"/>
              </a:ext>
            </a:extLst>
          </p:cNvPr>
          <p:cNvSpPr txBox="1"/>
          <p:nvPr/>
        </p:nvSpPr>
        <p:spPr>
          <a:xfrm>
            <a:off x="341580" y="5521988"/>
            <a:ext cx="61255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Aft>
                <a:spcPts val="300"/>
              </a:spcAft>
            </a:pPr>
            <a:r>
              <a:rPr lang="it-IT" sz="14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Aula Multimediale, IRCCS Neuromed Via </a:t>
            </a:r>
            <a:r>
              <a:rPr lang="it-IT" sz="1400" b="1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Atinense</a:t>
            </a:r>
            <a:r>
              <a:rPr lang="it-IT" sz="14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18, </a:t>
            </a:r>
            <a:r>
              <a:rPr lang="it-IT" sz="14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Pozzilli </a:t>
            </a:r>
          </a:p>
        </p:txBody>
      </p:sp>
      <p:sp>
        <p:nvSpPr>
          <p:cNvPr id="22" name="Rettangolo 21">
            <a:extLst>
              <a:ext uri="{FF2B5EF4-FFF2-40B4-BE49-F238E27FC236}">
                <a16:creationId xmlns:a16="http://schemas.microsoft.com/office/drawing/2014/main" id="{1A46658E-A535-107A-6459-263E92E3391F}"/>
              </a:ext>
            </a:extLst>
          </p:cNvPr>
          <p:cNvSpPr/>
          <p:nvPr/>
        </p:nvSpPr>
        <p:spPr>
          <a:xfrm>
            <a:off x="6919727" y="6281910"/>
            <a:ext cx="900000" cy="414488"/>
          </a:xfrm>
          <a:prstGeom prst="rect">
            <a:avLst/>
          </a:prstGeom>
          <a:solidFill>
            <a:srgbClr val="EA8516"/>
          </a:solidFill>
          <a:ln>
            <a:solidFill>
              <a:srgbClr val="EA851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4" name="CasellaDiTesto 23">
            <a:extLst>
              <a:ext uri="{FF2B5EF4-FFF2-40B4-BE49-F238E27FC236}">
                <a16:creationId xmlns:a16="http://schemas.microsoft.com/office/drawing/2014/main" id="{B887D5CB-E145-7F30-F9F6-D1861CFBDBD4}"/>
              </a:ext>
            </a:extLst>
          </p:cNvPr>
          <p:cNvSpPr txBox="1"/>
          <p:nvPr/>
        </p:nvSpPr>
        <p:spPr>
          <a:xfrm rot="16200000">
            <a:off x="11300341" y="4334500"/>
            <a:ext cx="156787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/>
              <a:t>ECM-NEU 27/2024</a:t>
            </a:r>
          </a:p>
        </p:txBody>
      </p:sp>
      <p:sp>
        <p:nvSpPr>
          <p:cNvPr id="25" name="CasellaDiTesto 24">
            <a:extLst>
              <a:ext uri="{FF2B5EF4-FFF2-40B4-BE49-F238E27FC236}">
                <a16:creationId xmlns:a16="http://schemas.microsoft.com/office/drawing/2014/main" id="{83AA2A59-C071-73D1-C368-EEA3E3CBE862}"/>
              </a:ext>
            </a:extLst>
          </p:cNvPr>
          <p:cNvSpPr txBox="1"/>
          <p:nvPr/>
        </p:nvSpPr>
        <p:spPr>
          <a:xfrm>
            <a:off x="241159" y="6148843"/>
            <a:ext cx="6552000" cy="684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  <p:sp>
        <p:nvSpPr>
          <p:cNvPr id="26" name="CasellaDiTesto 25">
            <a:extLst>
              <a:ext uri="{FF2B5EF4-FFF2-40B4-BE49-F238E27FC236}">
                <a16:creationId xmlns:a16="http://schemas.microsoft.com/office/drawing/2014/main" id="{07E4E6BA-8252-4457-984C-B1978BE5B616}"/>
              </a:ext>
            </a:extLst>
          </p:cNvPr>
          <p:cNvSpPr txBox="1"/>
          <p:nvPr/>
        </p:nvSpPr>
        <p:spPr>
          <a:xfrm>
            <a:off x="254900" y="6159841"/>
            <a:ext cx="1865283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800" dirty="0"/>
              <a:t>Segreteria Scientifica</a:t>
            </a:r>
          </a:p>
          <a:p>
            <a:pPr algn="ctr"/>
            <a:r>
              <a:rPr lang="it-IT" sz="800" b="1" dirty="0"/>
              <a:t>Giovanni EURO</a:t>
            </a:r>
          </a:p>
          <a:p>
            <a:pPr algn="ctr"/>
            <a:r>
              <a:rPr lang="it-IT" sz="800" dirty="0"/>
              <a:t>egimend@libero.it</a:t>
            </a:r>
          </a:p>
          <a:p>
            <a:pPr algn="ctr"/>
            <a:endParaRPr lang="it-IT" sz="800" dirty="0"/>
          </a:p>
        </p:txBody>
      </p:sp>
      <p:sp>
        <p:nvSpPr>
          <p:cNvPr id="30" name="CasellaDiTesto 29">
            <a:extLst>
              <a:ext uri="{FF2B5EF4-FFF2-40B4-BE49-F238E27FC236}">
                <a16:creationId xmlns:a16="http://schemas.microsoft.com/office/drawing/2014/main" id="{585038CE-DE35-A7BF-993D-767780F38C13}"/>
              </a:ext>
            </a:extLst>
          </p:cNvPr>
          <p:cNvSpPr txBox="1"/>
          <p:nvPr/>
        </p:nvSpPr>
        <p:spPr>
          <a:xfrm>
            <a:off x="2208197" y="6142144"/>
            <a:ext cx="187473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800" dirty="0"/>
              <a:t>Segreteria Organizzativa</a:t>
            </a:r>
          </a:p>
          <a:p>
            <a:pPr algn="ctr"/>
            <a:r>
              <a:rPr lang="it-IT" sz="800" b="1" dirty="0"/>
              <a:t>Paola CRISTINZIO</a:t>
            </a:r>
          </a:p>
          <a:p>
            <a:pPr algn="ctr"/>
            <a:r>
              <a:rPr lang="it-IT" sz="800" b="1" dirty="0"/>
              <a:t>TEL. 0865 917407 formazione@neuromed.it</a:t>
            </a:r>
          </a:p>
        </p:txBody>
      </p:sp>
      <p:sp>
        <p:nvSpPr>
          <p:cNvPr id="31" name="CasellaDiTesto 30">
            <a:extLst>
              <a:ext uri="{FF2B5EF4-FFF2-40B4-BE49-F238E27FC236}">
                <a16:creationId xmlns:a16="http://schemas.microsoft.com/office/drawing/2014/main" id="{CE0F6B90-0536-43AD-7539-75A1F3869520}"/>
              </a:ext>
            </a:extLst>
          </p:cNvPr>
          <p:cNvSpPr txBox="1"/>
          <p:nvPr/>
        </p:nvSpPr>
        <p:spPr>
          <a:xfrm>
            <a:off x="3938387" y="6302498"/>
            <a:ext cx="2802881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800" b="1" dirty="0"/>
              <a:t>N. Partecipanti 20 – Crediti 5,2</a:t>
            </a:r>
          </a:p>
          <a:p>
            <a:pPr algn="ctr"/>
            <a:r>
              <a:rPr lang="it-IT" sz="800" b="1" dirty="0"/>
              <a:t>Rivolto al personale Neuromed: Tutte le Professioni Sanitarie</a:t>
            </a:r>
          </a:p>
        </p:txBody>
      </p:sp>
      <p:sp>
        <p:nvSpPr>
          <p:cNvPr id="32" name="Rettangolo 31">
            <a:extLst>
              <a:ext uri="{FF2B5EF4-FFF2-40B4-BE49-F238E27FC236}">
                <a16:creationId xmlns:a16="http://schemas.microsoft.com/office/drawing/2014/main" id="{9DF5B9C1-33B4-239F-76B7-4A756C88BE35}"/>
              </a:ext>
            </a:extLst>
          </p:cNvPr>
          <p:cNvSpPr/>
          <p:nvPr/>
        </p:nvSpPr>
        <p:spPr>
          <a:xfrm rot="5400000" flipV="1">
            <a:off x="2022171" y="6423230"/>
            <a:ext cx="540000" cy="36000"/>
          </a:xfrm>
          <a:prstGeom prst="rect">
            <a:avLst/>
          </a:prstGeom>
          <a:solidFill>
            <a:srgbClr val="EA8516"/>
          </a:solidFill>
          <a:ln>
            <a:solidFill>
              <a:srgbClr val="EA851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3" name="Rettangolo 32">
            <a:extLst>
              <a:ext uri="{FF2B5EF4-FFF2-40B4-BE49-F238E27FC236}">
                <a16:creationId xmlns:a16="http://schemas.microsoft.com/office/drawing/2014/main" id="{C2711E43-CD48-5A1F-5FFE-FE58994F94E8}"/>
              </a:ext>
            </a:extLst>
          </p:cNvPr>
          <p:cNvSpPr/>
          <p:nvPr/>
        </p:nvSpPr>
        <p:spPr>
          <a:xfrm rot="5400000" flipV="1">
            <a:off x="1944367" y="6495230"/>
            <a:ext cx="684000" cy="36000"/>
          </a:xfrm>
          <a:prstGeom prst="rect">
            <a:avLst/>
          </a:prstGeom>
          <a:solidFill>
            <a:srgbClr val="EA8516"/>
          </a:solidFill>
          <a:ln>
            <a:solidFill>
              <a:srgbClr val="EA851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5" name="Rettangolo 34">
            <a:extLst>
              <a:ext uri="{FF2B5EF4-FFF2-40B4-BE49-F238E27FC236}">
                <a16:creationId xmlns:a16="http://schemas.microsoft.com/office/drawing/2014/main" id="{BB87A9D8-4F62-C1D9-3B79-EFC78195B7BC}"/>
              </a:ext>
            </a:extLst>
          </p:cNvPr>
          <p:cNvSpPr/>
          <p:nvPr/>
        </p:nvSpPr>
        <p:spPr>
          <a:xfrm rot="5400000" flipV="1">
            <a:off x="3577382" y="6488531"/>
            <a:ext cx="684000" cy="36000"/>
          </a:xfrm>
          <a:prstGeom prst="rect">
            <a:avLst/>
          </a:prstGeom>
          <a:solidFill>
            <a:srgbClr val="EA8516"/>
          </a:solidFill>
          <a:ln>
            <a:solidFill>
              <a:srgbClr val="EA851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6" name="Rettangolo 35">
            <a:extLst>
              <a:ext uri="{FF2B5EF4-FFF2-40B4-BE49-F238E27FC236}">
                <a16:creationId xmlns:a16="http://schemas.microsoft.com/office/drawing/2014/main" id="{EAD94884-9725-BDE7-C777-8CAFEC3780F3}"/>
              </a:ext>
            </a:extLst>
          </p:cNvPr>
          <p:cNvSpPr/>
          <p:nvPr/>
        </p:nvSpPr>
        <p:spPr>
          <a:xfrm>
            <a:off x="241159" y="1694"/>
            <a:ext cx="6509509" cy="14226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8" name="CasellaDiTesto 37">
            <a:extLst>
              <a:ext uri="{FF2B5EF4-FFF2-40B4-BE49-F238E27FC236}">
                <a16:creationId xmlns:a16="http://schemas.microsoft.com/office/drawing/2014/main" id="{11A787FD-8C9C-A99E-ECE4-DB1BC65A8CD4}"/>
              </a:ext>
            </a:extLst>
          </p:cNvPr>
          <p:cNvSpPr txBox="1"/>
          <p:nvPr/>
        </p:nvSpPr>
        <p:spPr>
          <a:xfrm>
            <a:off x="290005" y="306323"/>
            <a:ext cx="6121152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Aft>
                <a:spcPts val="300"/>
              </a:spcAft>
            </a:pPr>
            <a:r>
              <a:rPr lang="it-IT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’’ PRIMO SOCCORSO: AGGIORNAMENTO ’’ </a:t>
            </a:r>
            <a:endParaRPr lang="it-IT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3E2C36F9-7F42-F651-07B6-FA6D20F588B3}"/>
              </a:ext>
            </a:extLst>
          </p:cNvPr>
          <p:cNvSpPr txBox="1"/>
          <p:nvPr/>
        </p:nvSpPr>
        <p:spPr>
          <a:xfrm>
            <a:off x="7146480" y="1148661"/>
            <a:ext cx="5382100" cy="30494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5000"/>
              </a:lnSpc>
              <a:spcAft>
                <a:spcPts val="800"/>
              </a:spcAft>
              <a:tabLst>
                <a:tab pos="1876425" algn="l"/>
              </a:tabLst>
            </a:pPr>
            <a:r>
              <a:rPr lang="it-IT" sz="16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Docente dell’intera giornata: Dott. Giovanni Euro</a:t>
            </a:r>
            <a:endParaRPr lang="it-IT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5000"/>
              </a:lnSpc>
              <a:spcAft>
                <a:spcPts val="800"/>
              </a:spcAft>
              <a:tabLst>
                <a:tab pos="1876425" algn="l"/>
              </a:tabLst>
            </a:pPr>
            <a:r>
              <a:rPr lang="it-IT" sz="1200" b="1" i="1" dirty="0"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Ore 9:00 - 13:00</a:t>
            </a:r>
            <a:r>
              <a:rPr lang="it-IT" sz="1200" b="1" dirty="0"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it-IT" sz="1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5000"/>
              </a:lnSpc>
              <a:spcAft>
                <a:spcPts val="800"/>
              </a:spcAft>
              <a:tabLst>
                <a:tab pos="1876425" algn="l"/>
              </a:tabLst>
            </a:pPr>
            <a:r>
              <a:rPr lang="it-IT" sz="1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Le principali tecniche di comunicazione con il sistema di emergenza del S.S.N;</a:t>
            </a:r>
            <a:endParaRPr lang="it-IT" sz="10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070735" indent="-2070735">
              <a:lnSpc>
                <a:spcPct val="105000"/>
              </a:lnSpc>
              <a:spcAft>
                <a:spcPts val="800"/>
              </a:spcAft>
              <a:tabLst>
                <a:tab pos="1876425" algn="l"/>
              </a:tabLst>
            </a:pPr>
            <a:r>
              <a:rPr lang="it-IT" sz="1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Le principali tecniche di primo soccorso nelle sindromi cerebrali acute; </a:t>
            </a:r>
            <a:endParaRPr lang="it-IT" sz="10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070735" indent="-2070735">
              <a:lnSpc>
                <a:spcPct val="105000"/>
              </a:lnSpc>
              <a:spcAft>
                <a:spcPts val="800"/>
              </a:spcAft>
              <a:tabLst>
                <a:tab pos="1876425" algn="l"/>
              </a:tabLst>
            </a:pPr>
            <a:r>
              <a:rPr lang="it-IT" sz="1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Le principali tecniche di primo soccorso nella sindrome di insufficienza respiratoria acuta; </a:t>
            </a:r>
            <a:endParaRPr lang="it-IT" sz="10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070735" indent="-2070735">
              <a:lnSpc>
                <a:spcPct val="105000"/>
              </a:lnSpc>
              <a:spcAft>
                <a:spcPts val="800"/>
              </a:spcAft>
              <a:tabLst>
                <a:tab pos="1876425" algn="l"/>
              </a:tabLst>
            </a:pPr>
            <a:r>
              <a:rPr lang="it-IT" sz="1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Le principali tecniche di rianimazione cardiopolmonare; </a:t>
            </a:r>
            <a:endParaRPr lang="it-IT" sz="10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070735" indent="-2070735">
              <a:lnSpc>
                <a:spcPct val="105000"/>
              </a:lnSpc>
              <a:spcAft>
                <a:spcPts val="800"/>
              </a:spcAft>
              <a:tabLst>
                <a:tab pos="1876425" algn="l"/>
              </a:tabLst>
            </a:pPr>
            <a:r>
              <a:rPr lang="it-IT" sz="1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Le principali tecniche di tamponamento emorragico;</a:t>
            </a:r>
            <a:endParaRPr lang="it-IT" sz="10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070735" indent="-2070735">
              <a:lnSpc>
                <a:spcPct val="105000"/>
              </a:lnSpc>
              <a:spcAft>
                <a:spcPts val="800"/>
              </a:spcAft>
              <a:tabLst>
                <a:tab pos="1876425" algn="l"/>
              </a:tabLst>
            </a:pPr>
            <a:r>
              <a:rPr lang="it-IT" sz="1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Le principali tecniche di sollevamento, spostamento e trasporto del traumatizzato; </a:t>
            </a:r>
            <a:endParaRPr lang="it-IT" sz="10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070735" indent="-2070735">
              <a:lnSpc>
                <a:spcPct val="105000"/>
              </a:lnSpc>
              <a:spcAft>
                <a:spcPts val="800"/>
              </a:spcAft>
              <a:tabLst>
                <a:tab pos="1876425" algn="l"/>
              </a:tabLst>
            </a:pPr>
            <a:r>
              <a:rPr lang="it-IT" sz="1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Le principali tecniche di primo soccorso in caso di esposizione accidentale ad agenti </a:t>
            </a:r>
            <a:r>
              <a:rPr lang="it-IT" sz="100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chimici e</a:t>
            </a:r>
          </a:p>
          <a:p>
            <a:pPr marL="2070735" indent="-2070735">
              <a:lnSpc>
                <a:spcPct val="105000"/>
              </a:lnSpc>
              <a:spcAft>
                <a:spcPts val="800"/>
              </a:spcAft>
              <a:tabLst>
                <a:tab pos="1876425" algn="l"/>
              </a:tabLst>
            </a:pPr>
            <a:r>
              <a:rPr lang="it-IT" sz="100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biologici</a:t>
            </a:r>
            <a:r>
              <a:rPr lang="it-IT" sz="1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</a:t>
            </a:r>
            <a:endParaRPr lang="it-IT" sz="10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5000"/>
              </a:lnSpc>
              <a:spcAft>
                <a:spcPts val="800"/>
              </a:spcAft>
              <a:tabLst>
                <a:tab pos="1876425" algn="l"/>
              </a:tabLst>
            </a:pPr>
            <a:r>
              <a:rPr lang="it-IT" sz="12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it-IT" sz="1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Corso primo soccorso ✔️ Come farla nel 2024 – iSpring">
            <a:extLst>
              <a:ext uri="{FF2B5EF4-FFF2-40B4-BE49-F238E27FC236}">
                <a16:creationId xmlns:a16="http://schemas.microsoft.com/office/drawing/2014/main" id="{8419FF58-D9EC-2571-65E0-1C448654E5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8005" y="1473369"/>
            <a:ext cx="4716330" cy="3196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8462447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220</TotalTime>
  <Words>342</Words>
  <Application>Microsoft Office PowerPoint</Application>
  <PresentationFormat>Widescreen</PresentationFormat>
  <Paragraphs>47</Paragraphs>
  <Slides>1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Tema di Office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Utente</dc:creator>
  <cp:lastModifiedBy>Utente</cp:lastModifiedBy>
  <cp:revision>28</cp:revision>
  <cp:lastPrinted>2024-04-10T08:12:52Z</cp:lastPrinted>
  <dcterms:created xsi:type="dcterms:W3CDTF">2024-04-09T15:02:11Z</dcterms:created>
  <dcterms:modified xsi:type="dcterms:W3CDTF">2024-11-06T11:41:45Z</dcterms:modified>
</cp:coreProperties>
</file>