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6797675" cy="992663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A85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65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2E13A93-584A-4B05-9EAB-6A3460C634B9}" type="datetimeFigureOut">
              <a:rPr lang="it-IT" smtClean="0"/>
              <a:t>13/05/2024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15E86C-8ECA-422E-9DE4-9786AF00D432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733621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 dirty="0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D15E86C-8ECA-422E-9DE4-9786AF00D432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463846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E83EDE-077E-708B-7526-69647E81F5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9D2E59DD-8A85-7E52-AEEE-A37D99B118C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266686E-A5A0-13C6-7FCC-0FA4A6F59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13/05/2024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6B2F91F-7002-FC8D-42B0-79CD9E21A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24C87BA-F82F-ED81-57BB-AE5D5EE5D5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66642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D6B98D-ED53-5B75-9F9A-11E9E38D0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1EEA0FB-4AEF-3E04-0F7B-2AC54EF923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15A3E66-D508-6B90-E0DF-EAC41D5143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13/05/2024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E3C170A-6F11-9E25-30F6-DDB3D9198E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942624EE-1180-CD3C-4AE7-EA5D6E9E32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5190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6AE310E9-B214-0957-F02C-A99CEB4B91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CC14EA5D-5B13-8BC3-0A17-A0D02F4BB1C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B07B046-35DB-D217-D0D4-F44C228C12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13/05/2024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44B798B-C86B-6717-6382-5F0D3B96B9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7BABF73-919C-6FB4-B421-63EB629AF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108873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58C3A26A-D67F-2E50-948F-1B6AB67669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56F59B5-47A8-DD84-EA59-CCF6A97453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1D7FBCA-6964-E355-0EFE-C3E9D26AF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13/05/2024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6496C58-082D-B77F-F40B-50DF116F6F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3CE0BFD-181A-AE27-8459-99A4803C1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217618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0C64CF0-1378-77D5-C2A6-CA4316C0B2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33F9C888-DE63-B67A-7572-91679615ABB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4675164-CEDD-30F0-9CE1-9B7D28C539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13/05/2024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7210938-0D67-EBCA-D0F6-93C11D395E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1F74538-A50E-0930-96ED-4635460442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365656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AB1D44-95A0-3B08-3D5F-EDDCE1ECDD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D379C7E-6F39-7594-9C7C-EF55FFA8D6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A01C8F9-21DD-F5F3-A057-64B54684DAD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ADBAE386-3893-0778-0B28-3D7964F5E5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13/05/2024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4EC722F-6F24-1845-78D5-1A71D9474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634BF353-3CD8-5B33-B529-359610823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77833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EDD0895-71E8-61D8-B20A-806E25B3F5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77356C5-DD19-73FE-48AE-9EB64921AA4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6F58325-322E-88D6-37B7-7E4836A3C6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8F0433C-2E63-172D-8E83-C9B350BC7BD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38011580-3195-9363-EE56-AD8DAE821B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87C7CAB9-277E-94EC-9428-AEC80E35F8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13/05/2024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4D751A41-5A2F-684A-F6FE-31C8D4753A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02359DC-DE60-BA7B-2923-F740543C32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49862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B90FC53-D1EC-E896-F730-C4421779BA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A20BE08D-E5B8-5EDB-2AE7-3283D55A63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13/05/2024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EBC98EF-EACD-9EE4-4DE1-0EA7F40988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EC10F67-26AD-7302-F3A8-6C7AAC9859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29326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5A4120C-9F74-91CC-83BE-0EF7C400B3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13/05/2024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901D636B-992B-7066-AF31-3DED214B0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22C2F1C6-6775-643E-BAB3-3C54062E73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271228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9051B6-CAA2-B24C-415E-DB2CD00C5B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54D1D0EC-877F-88E8-73F6-6B3CBE51FA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FF873F2-1332-75DB-F7DA-DF152F60A1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7905C88F-4938-8EF9-57A6-B06F2C0CA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13/05/2024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65491C6-BB33-CC59-BF91-D5D6794235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27B6E5A-E452-75FD-CD58-4653AAE1B3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2965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179AB40-5610-0BD7-2F19-73060001F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60F89031-879F-12C5-6C65-E96DE475A53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C383068-EF64-769A-9ECA-BD04BD29A4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82A1B4D-E0FC-3B80-B627-3FB9A05089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16FDFA-D6F0-4A28-BF10-848AE42070A1}" type="datetimeFigureOut">
              <a:rPr lang="it-IT" smtClean="0"/>
              <a:t>13/05/2024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46C1D32A-33BC-C42F-5E38-B49D62F31E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80CA2E21-0F41-96CF-81FA-3F90934740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354188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37175EEC-5925-C889-CFF9-EF9C0969DE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CC345EF-1DB8-BB83-846C-C13D3982D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C43A84C6-0BF5-FB55-5F58-C063D4B5ED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16FDFA-D6F0-4A28-BF10-848AE42070A1}" type="datetimeFigureOut">
              <a:rPr lang="it-IT" smtClean="0"/>
              <a:t>13/05/2024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A3D7CD1-D98B-D6FA-D87C-B9CEABB0AE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A5EFF45-5EAE-A615-BE02-F8F668EA29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3B0C4-0AD0-4F5C-97D2-82AD294C1CD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45890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asellaDiTesto 7">
            <a:extLst>
              <a:ext uri="{FF2B5EF4-FFF2-40B4-BE49-F238E27FC236}">
                <a16:creationId xmlns:a16="http://schemas.microsoft.com/office/drawing/2014/main" id="{F018482A-56DA-CDBD-1234-92AAC8D964E1}"/>
              </a:ext>
            </a:extLst>
          </p:cNvPr>
          <p:cNvSpPr txBox="1"/>
          <p:nvPr/>
        </p:nvSpPr>
        <p:spPr>
          <a:xfrm>
            <a:off x="4264769" y="4694758"/>
            <a:ext cx="178441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1000" b="1" dirty="0">
                <a:solidFill>
                  <a:srgbClr val="0070C0"/>
                </a:solidFill>
              </a:rPr>
              <a:t>Responsabile Scientifico Francesco Cappelletti</a:t>
            </a:r>
          </a:p>
        </p:txBody>
      </p:sp>
      <p:sp>
        <p:nvSpPr>
          <p:cNvPr id="9" name="CasellaDiTesto 8">
            <a:extLst>
              <a:ext uri="{FF2B5EF4-FFF2-40B4-BE49-F238E27FC236}">
                <a16:creationId xmlns:a16="http://schemas.microsoft.com/office/drawing/2014/main" id="{46A0CB08-8751-F106-ECB2-DF29E1E7C389}"/>
              </a:ext>
            </a:extLst>
          </p:cNvPr>
          <p:cNvSpPr txBox="1"/>
          <p:nvPr/>
        </p:nvSpPr>
        <p:spPr>
          <a:xfrm>
            <a:off x="644353" y="4756390"/>
            <a:ext cx="2546698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spcAft>
                <a:spcPts val="300"/>
              </a:spcAft>
            </a:pPr>
            <a:r>
              <a:rPr lang="it-IT" sz="1000" b="1" dirty="0">
                <a:solidFill>
                  <a:schemeClr val="accent1">
                    <a:lumMod val="75000"/>
                  </a:schemeClr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Edizione 1: 10/06/2024</a:t>
            </a:r>
            <a:endParaRPr lang="it-IT" sz="1000" dirty="0">
              <a:solidFill>
                <a:schemeClr val="accent1">
                  <a:lumMod val="75000"/>
                </a:schemeClr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  <a:cs typeface="Calibri" panose="020F0502020204030204" pitchFamily="34" charset="0"/>
            </a:endParaRPr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CC3A2676-1A18-9E3F-46EA-6FAC99AB26D2}"/>
              </a:ext>
            </a:extLst>
          </p:cNvPr>
          <p:cNvSpPr txBox="1"/>
          <p:nvPr/>
        </p:nvSpPr>
        <p:spPr>
          <a:xfrm>
            <a:off x="7707296" y="459726"/>
            <a:ext cx="2565646" cy="296927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8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PRIMA GIORNATA - 2/05/2024</a:t>
            </a:r>
            <a:endParaRPr lang="it-IT" sz="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700" b="1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Docente dell’intera giornata: Dott. Francesco Cappelletti</a:t>
            </a:r>
            <a:endParaRPr lang="it-IT" sz="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09.00 - 09.15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Rischi infortuni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09.15 - 09.30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Incidenti e infortuni mancanti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09.30 - 09.45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DPI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09.45 - 10.00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Segnaletica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10.00 - 10.15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 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Organizzazione del lavoro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10.15 - 10.45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 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Ambienti di lavoro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10.45 - 11.00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 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Meccanici generali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11:00 - 11:15</a:t>
            </a:r>
            <a:r>
              <a:rPr lang="it-IT" sz="7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Pausa</a:t>
            </a:r>
            <a:endParaRPr lang="it-IT" sz="7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11.15 - 12.00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   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Elettrici generali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12.00 - 12.15    Macchine Attrezzature 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12.15 - 12.30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   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Rischi da esplosione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12.30 - 13.00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    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Rischi chimici Nebbie - Oli - Fumi - Vapori - Polveri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</a:t>
            </a:r>
            <a:r>
              <a:rPr lang="it-IT" sz="7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13:00 - 14:00 Pausa pranzo</a:t>
            </a:r>
            <a:endParaRPr lang="it-IT" sz="7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       Ore 14.00 - 14.15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 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Etichettatura 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14.15 - 14.30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   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Rischi cancerogeni</a:t>
            </a:r>
          </a:p>
          <a:p>
            <a:pPr marL="457200" algn="just">
              <a:lnSpc>
                <a:spcPct val="115000"/>
              </a:lnSpc>
            </a:pP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14.30 - 15.30  </a:t>
            </a:r>
            <a:r>
              <a:rPr lang="it-IT" sz="7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 </a:t>
            </a:r>
            <a:r>
              <a:rPr lang="it-IT" sz="7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Rischi biologici </a:t>
            </a:r>
          </a:p>
          <a:p>
            <a:r>
              <a:rPr lang="it-IT" sz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</a:t>
            </a:r>
            <a:r>
              <a:rPr lang="it-IT" sz="7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Ore </a:t>
            </a:r>
            <a:r>
              <a:rPr lang="it-IT" sz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15.30 - 16.00    Videoterminali                                                                                                  </a:t>
            </a:r>
            <a:r>
              <a:rPr lang="it-IT" sz="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endParaRPr lang="it-IT" sz="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it-IT" sz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          </a:t>
            </a:r>
            <a:r>
              <a:rPr lang="it-IT" sz="7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Ore</a:t>
            </a:r>
            <a:r>
              <a:rPr lang="it-IT" sz="7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16.15</a:t>
            </a:r>
            <a:r>
              <a:rPr lang="it-IT" sz="700" i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- Conclusioni e Chiusura del corso </a:t>
            </a:r>
            <a:endParaRPr lang="it-IT" sz="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700" b="1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 </a:t>
            </a:r>
            <a:endParaRPr lang="it-IT" sz="7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ttangolo 9">
            <a:extLst>
              <a:ext uri="{FF2B5EF4-FFF2-40B4-BE49-F238E27FC236}">
                <a16:creationId xmlns:a16="http://schemas.microsoft.com/office/drawing/2014/main" id="{BE229B39-140E-1448-083E-54C29E511F72}"/>
              </a:ext>
            </a:extLst>
          </p:cNvPr>
          <p:cNvSpPr/>
          <p:nvPr/>
        </p:nvSpPr>
        <p:spPr>
          <a:xfrm>
            <a:off x="6921624" y="28328"/>
            <a:ext cx="5270376" cy="682967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endParaRPr lang="it-IT" sz="700" dirty="0">
              <a:solidFill>
                <a:schemeClr val="tx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CasellaDiTesto 10">
            <a:extLst>
              <a:ext uri="{FF2B5EF4-FFF2-40B4-BE49-F238E27FC236}">
                <a16:creationId xmlns:a16="http://schemas.microsoft.com/office/drawing/2014/main" id="{704B5D3C-CCAF-A63D-21E4-70C6E55E0E2A}"/>
              </a:ext>
            </a:extLst>
          </p:cNvPr>
          <p:cNvSpPr txBox="1"/>
          <p:nvPr/>
        </p:nvSpPr>
        <p:spPr>
          <a:xfrm>
            <a:off x="7013888" y="549642"/>
            <a:ext cx="5178111" cy="53029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Docente dell’intera giornata: </a:t>
            </a:r>
          </a:p>
          <a:p>
            <a:pPr algn="ctr"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Dott. Francesco Cappelletti</a:t>
            </a:r>
          </a:p>
          <a:p>
            <a:pPr algn="ctr"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endParaRPr lang="it-IT" b="1" i="1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6000">
              <a:lnSpc>
                <a:spcPct val="150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09.00 - 10.00      Richiamo formazione generale</a:t>
            </a:r>
          </a:p>
          <a:p>
            <a:pPr marL="36000">
              <a:lnSpc>
                <a:spcPct val="150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10.00 - 10.30      Aggiornamenti normativi</a:t>
            </a:r>
          </a:p>
          <a:p>
            <a:pPr marL="36000">
              <a:lnSpc>
                <a:spcPct val="150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10.30 - 11.00      Rischi specifici legati alla mansione</a:t>
            </a:r>
          </a:p>
          <a:p>
            <a:pPr marL="36000">
              <a:lnSpc>
                <a:spcPct val="150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11:00 - 11:15</a:t>
            </a:r>
            <a:r>
              <a:rPr lang="it-IT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Pausa</a:t>
            </a:r>
            <a:endParaRPr lang="it-IT" sz="16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6000">
              <a:lnSpc>
                <a:spcPct val="150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11.15 - 13.00      Rischi specifici legati alla mansione </a:t>
            </a:r>
          </a:p>
          <a:p>
            <a:pPr marL="36000">
              <a:lnSpc>
                <a:spcPct val="150000"/>
              </a:lnSpc>
              <a:spcAft>
                <a:spcPts val="800"/>
              </a:spcAft>
              <a:tabLst>
                <a:tab pos="1876425" algn="l"/>
              </a:tabLst>
            </a:pP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13:00 - 13:30</a:t>
            </a:r>
            <a:r>
              <a:rPr lang="it-IT" sz="1600" i="1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      </a:t>
            </a: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Pausa pranzo</a:t>
            </a:r>
          </a:p>
          <a:p>
            <a:pPr marL="36000" algn="just">
              <a:lnSpc>
                <a:spcPct val="150000"/>
              </a:lnSpc>
            </a:pPr>
            <a:r>
              <a:rPr lang="it-IT" sz="16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Ore 13.30 - 15.30      Rischi legati alla mansione</a:t>
            </a:r>
          </a:p>
          <a:p>
            <a:pPr marL="36000">
              <a:lnSpc>
                <a:spcPct val="150000"/>
              </a:lnSpc>
            </a:pPr>
            <a:endParaRPr lang="it-IT" sz="16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6000">
              <a:lnSpc>
                <a:spcPct val="150000"/>
              </a:lnSpc>
            </a:pPr>
            <a:r>
              <a:rPr lang="it-IT" sz="1600" dirty="0">
                <a:latin typeface="Calibri" panose="020F0502020204030204" pitchFamily="34" charset="0"/>
                <a:ea typeface="Times New Roman" panose="02020603050405020304" pitchFamily="18" charset="0"/>
              </a:rPr>
              <a:t>O</a:t>
            </a:r>
            <a:r>
              <a:rPr lang="it-IT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re 15.30 - 16.15</a:t>
            </a:r>
            <a:r>
              <a:rPr lang="it-IT" sz="1600" i="1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     </a:t>
            </a:r>
            <a:r>
              <a:rPr lang="it-IT" sz="16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Conclusioni e Chiusura del corso </a:t>
            </a:r>
            <a:endParaRPr lang="it-IT" sz="1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5000"/>
              </a:lnSpc>
              <a:spcAft>
                <a:spcPts val="800"/>
              </a:spcAft>
              <a:tabLst>
                <a:tab pos="1876425" algn="l"/>
              </a:tabLst>
            </a:pPr>
            <a:endParaRPr lang="it-IT" sz="6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id="{2EA02FDF-B5B5-A1F9-D62B-FFC13D5F4D4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77042" y="6281911"/>
            <a:ext cx="686909" cy="3988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Immagine 12">
            <a:extLst>
              <a:ext uri="{FF2B5EF4-FFF2-40B4-BE49-F238E27FC236}">
                <a16:creationId xmlns:a16="http://schemas.microsoft.com/office/drawing/2014/main" id="{74FC95A7-89B0-9CFC-30B5-44820280BBF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39880" y="6281910"/>
            <a:ext cx="1135134" cy="398844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Immagine 13">
            <a:extLst>
              <a:ext uri="{FF2B5EF4-FFF2-40B4-BE49-F238E27FC236}">
                <a16:creationId xmlns:a16="http://schemas.microsoft.com/office/drawing/2014/main" id="{CF9DC36E-7C25-0831-8609-F6D501DF2B86}"/>
              </a:ext>
            </a:extLst>
          </p:cNvPr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9496" b="12801"/>
          <a:stretch/>
        </p:blipFill>
        <p:spPr bwMode="auto">
          <a:xfrm>
            <a:off x="8309720" y="6281910"/>
            <a:ext cx="1527810" cy="399074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15" name="Dati memorizzati 14">
            <a:extLst>
              <a:ext uri="{FF2B5EF4-FFF2-40B4-BE49-F238E27FC236}">
                <a16:creationId xmlns:a16="http://schemas.microsoft.com/office/drawing/2014/main" id="{9339F92B-FCDD-BDB4-B487-755D343B4B3E}"/>
              </a:ext>
            </a:extLst>
          </p:cNvPr>
          <p:cNvSpPr/>
          <p:nvPr/>
        </p:nvSpPr>
        <p:spPr>
          <a:xfrm>
            <a:off x="7014287" y="6281910"/>
            <a:ext cx="1270573" cy="414488"/>
          </a:xfrm>
          <a:prstGeom prst="flowChartOnlineStorage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6" name="Rettangolo 15">
            <a:extLst>
              <a:ext uri="{FF2B5EF4-FFF2-40B4-BE49-F238E27FC236}">
                <a16:creationId xmlns:a16="http://schemas.microsoft.com/office/drawing/2014/main" id="{B56E664C-5F7F-DF7C-98A4-7DB432D6072F}"/>
              </a:ext>
            </a:extLst>
          </p:cNvPr>
          <p:cNvSpPr/>
          <p:nvPr/>
        </p:nvSpPr>
        <p:spPr>
          <a:xfrm>
            <a:off x="762509" y="5482919"/>
            <a:ext cx="5363084" cy="360000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91894087-AAEB-45AE-6BFE-AEC204BA4F0E}"/>
              </a:ext>
            </a:extLst>
          </p:cNvPr>
          <p:cNvSpPr/>
          <p:nvPr/>
        </p:nvSpPr>
        <p:spPr>
          <a:xfrm>
            <a:off x="11672829" y="6281910"/>
            <a:ext cx="446842" cy="414488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4C4131E6-0456-DDBC-6BCD-0A51D50F0289}"/>
              </a:ext>
            </a:extLst>
          </p:cNvPr>
          <p:cNvSpPr/>
          <p:nvPr/>
        </p:nvSpPr>
        <p:spPr>
          <a:xfrm>
            <a:off x="11672829" y="6096784"/>
            <a:ext cx="432000" cy="180000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CasellaDiTesto 18">
            <a:extLst>
              <a:ext uri="{FF2B5EF4-FFF2-40B4-BE49-F238E27FC236}">
                <a16:creationId xmlns:a16="http://schemas.microsoft.com/office/drawing/2014/main" id="{E2E9427A-E22D-6056-0737-2E19576DEFD8}"/>
              </a:ext>
            </a:extLst>
          </p:cNvPr>
          <p:cNvSpPr txBox="1"/>
          <p:nvPr/>
        </p:nvSpPr>
        <p:spPr>
          <a:xfrm rot="16200000">
            <a:off x="11392420" y="6187044"/>
            <a:ext cx="80906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400" dirty="0">
                <a:solidFill>
                  <a:schemeClr val="bg1"/>
                </a:solidFill>
              </a:rPr>
              <a:t>ECM</a:t>
            </a:r>
            <a:endParaRPr lang="it-IT" sz="1400" dirty="0"/>
          </a:p>
        </p:txBody>
      </p:sp>
      <p:sp>
        <p:nvSpPr>
          <p:cNvPr id="20" name="CasellaDiTesto 7">
            <a:extLst>
              <a:ext uri="{FF2B5EF4-FFF2-40B4-BE49-F238E27FC236}">
                <a16:creationId xmlns:a16="http://schemas.microsoft.com/office/drawing/2014/main" id="{EC9AF161-721C-681D-62BD-146EF724EC4A}"/>
              </a:ext>
            </a:extLst>
          </p:cNvPr>
          <p:cNvSpPr txBox="1"/>
          <p:nvPr/>
        </p:nvSpPr>
        <p:spPr>
          <a:xfrm>
            <a:off x="662267" y="5486708"/>
            <a:ext cx="55964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it-IT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spcAft>
                <a:spcPts val="300"/>
              </a:spcAft>
            </a:pP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Aula Multimediale, IRCCS Neuromed Via </a:t>
            </a:r>
            <a:r>
              <a:rPr lang="it-IT" sz="1800" dirty="0" err="1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Atinense</a:t>
            </a:r>
            <a:r>
              <a:rPr lang="it-IT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, Pozzilli</a:t>
            </a:r>
            <a:endParaRPr lang="it-IT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22" name="Rettangolo 21">
            <a:extLst>
              <a:ext uri="{FF2B5EF4-FFF2-40B4-BE49-F238E27FC236}">
                <a16:creationId xmlns:a16="http://schemas.microsoft.com/office/drawing/2014/main" id="{1A46658E-A535-107A-6459-263E92E3391F}"/>
              </a:ext>
            </a:extLst>
          </p:cNvPr>
          <p:cNvSpPr/>
          <p:nvPr/>
        </p:nvSpPr>
        <p:spPr>
          <a:xfrm>
            <a:off x="6919727" y="6281910"/>
            <a:ext cx="900000" cy="414488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83AA2A59-C071-73D1-C368-EEA3E3CBE862}"/>
              </a:ext>
            </a:extLst>
          </p:cNvPr>
          <p:cNvSpPr txBox="1"/>
          <p:nvPr/>
        </p:nvSpPr>
        <p:spPr>
          <a:xfrm>
            <a:off x="241159" y="6264257"/>
            <a:ext cx="6526477" cy="58397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07E4E6BA-8252-4457-984C-B1978BE5B616}"/>
              </a:ext>
            </a:extLst>
          </p:cNvPr>
          <p:cNvSpPr txBox="1"/>
          <p:nvPr/>
        </p:nvSpPr>
        <p:spPr>
          <a:xfrm>
            <a:off x="254900" y="6310767"/>
            <a:ext cx="1865283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800" dirty="0"/>
              <a:t>Segreteria Scientifica</a:t>
            </a:r>
          </a:p>
          <a:p>
            <a:pPr algn="ctr"/>
            <a:r>
              <a:rPr lang="it-IT" sz="800" b="1" dirty="0"/>
              <a:t>Francesco CAPPELLETTI</a:t>
            </a:r>
          </a:p>
          <a:p>
            <a:pPr algn="ctr"/>
            <a:r>
              <a:rPr lang="it-IT" sz="800" dirty="0"/>
              <a:t>studio.cappellettifrancesco@gmail.com</a:t>
            </a:r>
          </a:p>
          <a:p>
            <a:pPr algn="ctr"/>
            <a:endParaRPr lang="it-IT" sz="800" dirty="0"/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585038CE-DE35-A7BF-993D-767780F38C13}"/>
              </a:ext>
            </a:extLst>
          </p:cNvPr>
          <p:cNvSpPr txBox="1"/>
          <p:nvPr/>
        </p:nvSpPr>
        <p:spPr>
          <a:xfrm>
            <a:off x="2208197" y="6293064"/>
            <a:ext cx="187473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it-IT" sz="800" dirty="0"/>
              <a:t>Segreteria Organizzativa</a:t>
            </a:r>
          </a:p>
          <a:p>
            <a:pPr algn="ctr"/>
            <a:r>
              <a:rPr lang="it-IT" sz="800" b="1" dirty="0"/>
              <a:t>Paola CRISTINZIO</a:t>
            </a:r>
          </a:p>
          <a:p>
            <a:pPr algn="ctr"/>
            <a:r>
              <a:rPr lang="it-IT" sz="800" b="1" dirty="0"/>
              <a:t>TEL. 0865 917407 formazione@neuromed.it</a:t>
            </a:r>
          </a:p>
        </p:txBody>
      </p:sp>
      <p:sp>
        <p:nvSpPr>
          <p:cNvPr id="31" name="CasellaDiTesto 30">
            <a:extLst>
              <a:ext uri="{FF2B5EF4-FFF2-40B4-BE49-F238E27FC236}">
                <a16:creationId xmlns:a16="http://schemas.microsoft.com/office/drawing/2014/main" id="{CE0F6B90-0536-43AD-7539-75A1F3869520}"/>
              </a:ext>
            </a:extLst>
          </p:cNvPr>
          <p:cNvSpPr txBox="1"/>
          <p:nvPr/>
        </p:nvSpPr>
        <p:spPr>
          <a:xfrm>
            <a:off x="3957079" y="6282013"/>
            <a:ext cx="280288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it-IT" sz="800" dirty="0"/>
              <a:t>N. Partecipanti 30 – Crediti 06</a:t>
            </a:r>
          </a:p>
          <a:p>
            <a:pPr algn="ctr"/>
            <a:r>
              <a:rPr lang="it-IT" sz="800" dirty="0"/>
              <a:t>Professioni a cui è rivolto:</a:t>
            </a:r>
          </a:p>
          <a:p>
            <a:pPr algn="ctr"/>
            <a:r>
              <a:rPr lang="it-IT" sz="800" dirty="0"/>
              <a:t>A tutte le Professioni Sanitarie</a:t>
            </a:r>
          </a:p>
          <a:p>
            <a:pPr algn="ctr"/>
            <a:endParaRPr lang="it-IT" sz="800" dirty="0"/>
          </a:p>
        </p:txBody>
      </p:sp>
      <p:sp>
        <p:nvSpPr>
          <p:cNvPr id="32" name="Rettangolo 31">
            <a:extLst>
              <a:ext uri="{FF2B5EF4-FFF2-40B4-BE49-F238E27FC236}">
                <a16:creationId xmlns:a16="http://schemas.microsoft.com/office/drawing/2014/main" id="{9DF5B9C1-33B4-239F-76B7-4A756C88BE35}"/>
              </a:ext>
            </a:extLst>
          </p:cNvPr>
          <p:cNvSpPr/>
          <p:nvPr/>
        </p:nvSpPr>
        <p:spPr>
          <a:xfrm rot="5400000" flipV="1">
            <a:off x="2022171" y="6538644"/>
            <a:ext cx="540000" cy="36000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5" name="Rettangolo 34">
            <a:extLst>
              <a:ext uri="{FF2B5EF4-FFF2-40B4-BE49-F238E27FC236}">
                <a16:creationId xmlns:a16="http://schemas.microsoft.com/office/drawing/2014/main" id="{BB87A9D8-4F62-C1D9-3B79-EFC78195B7BC}"/>
              </a:ext>
            </a:extLst>
          </p:cNvPr>
          <p:cNvSpPr/>
          <p:nvPr/>
        </p:nvSpPr>
        <p:spPr>
          <a:xfrm rot="5400000" flipV="1">
            <a:off x="3649382" y="6531943"/>
            <a:ext cx="540000" cy="36000"/>
          </a:xfrm>
          <a:prstGeom prst="rect">
            <a:avLst/>
          </a:prstGeom>
          <a:solidFill>
            <a:srgbClr val="EA8516"/>
          </a:solidFill>
          <a:ln>
            <a:solidFill>
              <a:srgbClr val="EA8516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6" name="Rettangolo 35">
            <a:extLst>
              <a:ext uri="{FF2B5EF4-FFF2-40B4-BE49-F238E27FC236}">
                <a16:creationId xmlns:a16="http://schemas.microsoft.com/office/drawing/2014/main" id="{EAD94884-9725-BDE7-C777-8CAFEC3780F3}"/>
              </a:ext>
            </a:extLst>
          </p:cNvPr>
          <p:cNvSpPr/>
          <p:nvPr/>
        </p:nvSpPr>
        <p:spPr>
          <a:xfrm>
            <a:off x="258127" y="28328"/>
            <a:ext cx="6509509" cy="17915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1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8" name="CasellaDiTesto 37">
            <a:extLst>
              <a:ext uri="{FF2B5EF4-FFF2-40B4-BE49-F238E27FC236}">
                <a16:creationId xmlns:a16="http://schemas.microsoft.com/office/drawing/2014/main" id="{11A787FD-8C9C-A99E-ECE4-DB1BC65A8CD4}"/>
              </a:ext>
            </a:extLst>
          </p:cNvPr>
          <p:cNvSpPr txBox="1"/>
          <p:nvPr/>
        </p:nvSpPr>
        <p:spPr>
          <a:xfrm>
            <a:off x="254900" y="352751"/>
            <a:ext cx="6411157" cy="123880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300"/>
              </a:spcAft>
            </a:pPr>
            <a:r>
              <a:rPr lang="it-IT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“SALUTE E SICUREZZA DEI LAVORATORI NEL COMPARTO SANITARIO”</a:t>
            </a:r>
          </a:p>
          <a:p>
            <a:pPr algn="ctr">
              <a:spcAft>
                <a:spcPts val="300"/>
              </a:spcAft>
            </a:pPr>
            <a:r>
              <a:rPr lang="it-IT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AGGIORNAMENTO</a:t>
            </a:r>
            <a:endParaRPr lang="it-IT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" name="Immagine 1" descr="Sicurezza sul lavoro – MINDFULSAFETY">
            <a:extLst>
              <a:ext uri="{FF2B5EF4-FFF2-40B4-BE49-F238E27FC236}">
                <a16:creationId xmlns:a16="http://schemas.microsoft.com/office/drawing/2014/main" id="{F22DE84F-C7B9-FA1E-017C-FE643DDC1CF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8366" y="1873793"/>
            <a:ext cx="5058551" cy="2882597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CasellaDiTesto 4">
            <a:extLst>
              <a:ext uri="{FF2B5EF4-FFF2-40B4-BE49-F238E27FC236}">
                <a16:creationId xmlns:a16="http://schemas.microsoft.com/office/drawing/2014/main" id="{F063A45A-C999-B83D-B0DF-ED237323DA73}"/>
              </a:ext>
            </a:extLst>
          </p:cNvPr>
          <p:cNvSpPr txBox="1"/>
          <p:nvPr/>
        </p:nvSpPr>
        <p:spPr>
          <a:xfrm rot="16200000">
            <a:off x="11581302" y="5113149"/>
            <a:ext cx="885405" cy="1913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600" dirty="0">
                <a:solidFill>
                  <a:schemeClr val="accent1">
                    <a:lumMod val="75000"/>
                  </a:schemeClr>
                </a:solidFill>
              </a:rPr>
              <a:t>ECM-NEU10/2024</a:t>
            </a:r>
          </a:p>
        </p:txBody>
      </p:sp>
    </p:spTree>
    <p:extLst>
      <p:ext uri="{BB962C8B-B14F-4D97-AF65-F5344CB8AC3E}">
        <p14:creationId xmlns:p14="http://schemas.microsoft.com/office/powerpoint/2010/main" val="378462447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275</Words>
  <Application>Microsoft Office PowerPoint</Application>
  <PresentationFormat>Widescreen</PresentationFormat>
  <Paragraphs>50</Paragraphs>
  <Slides>1</Slides>
  <Notes>1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Utente</dc:creator>
  <cp:lastModifiedBy>Utente</cp:lastModifiedBy>
  <cp:revision>16</cp:revision>
  <cp:lastPrinted>2024-05-13T14:06:14Z</cp:lastPrinted>
  <dcterms:created xsi:type="dcterms:W3CDTF">2024-04-09T15:02:11Z</dcterms:created>
  <dcterms:modified xsi:type="dcterms:W3CDTF">2024-05-13T15:00:03Z</dcterms:modified>
</cp:coreProperties>
</file>