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262F1-9B07-481D-9C46-B610DD2F317F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D6EE3-6606-4A22-BFC1-3991646B1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1659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DD6EE3-6606-4A22-BFC1-3991646B10D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64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C95632-6640-6C5B-7D88-EBEE8046D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4256E7-CBFA-F5B5-14B3-27F799C1F1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9280FD-8B9E-8370-EC25-988AF3DB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FCBE82-2828-DF85-FF3C-92CA3230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082701-65F4-02F2-8F81-781450409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02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8FDC80-5290-30E1-4DF6-FE9A1E3D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DCCA6C-4041-739D-1BE7-BDA786221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97ED0-03F6-20D3-5D36-9D086DD50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B3BC07-D89F-FFB6-3015-0F620BCBF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6FDCF5-D1D7-6913-0180-AB9C41EFA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781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C265248-F5B5-00B6-2F08-D750552D34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643804C-B29B-68BE-1951-B084D5E1F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5607EE-A31F-6D2A-849C-ACEB9BDEE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BD1DD5-F21F-2CEF-CAEA-D1D601DD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DAB924-AC50-A583-44A8-F92B0C75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93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2EE6CC-60BA-87AD-BCD3-5938F678D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47D68A-1428-9A8C-D731-9FCCF6432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4B57B5-AD0A-3BF5-D670-B926366A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AC5965-25F7-7855-59D9-5360E756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79FEAA-4C18-C180-D343-2E5BCB31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14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CE51B3-C162-C9C6-D115-469DF130F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3BB7AC-6919-B7D3-6E06-57277776C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621C50-C31F-A103-0DBF-97430A3F9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54D542-FBD8-3BDA-49AF-A5334322C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C48A73-4A5B-DFA1-2909-8052E1F43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50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E39133-3F37-DF15-6DF9-6AC8A1AC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AF3EE-BAF8-D5BA-8B45-3204D8807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11DA65-72AC-DFA4-481C-B42CFE16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172600-FEDB-7C66-C4BF-E3B44C76A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725008-9F3B-1642-6C19-1B93BFDB1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6449B0-3CE4-B18C-C29D-BBB84C3E7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97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7952CB-5625-9A9C-8CC7-5ADACBB60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8873C0-D59A-D8F5-5A06-9A5B16020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08E823-B9A0-F1A1-A901-04E3A9D22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8E40E2E-73C1-FCB7-6B2C-715013039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77621F4-FDBF-97C4-BA32-099176FEA4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A64B1AC-9C00-AAD3-7833-E0105C319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6CCE3E6-6099-D61D-BFAE-5711077B7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CCDCDE0-3A00-1E4C-41E3-A1F470AB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33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E8EA28-29BE-F242-8DBC-6F795A99C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E447A9A-B1E7-8BE4-6258-035A57F53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D6AEDA-BFCC-C08B-A8FC-8A30B48FF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4BDC057-5C9E-E30C-487D-78446B6C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39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781F0B8-D970-F8CC-14C8-9550FDD8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7223036-F52F-4C5A-A4C6-41E1FEAFC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57884B9-6993-97A7-E5C2-39262750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41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3EBEC0-720C-9696-48F1-BE5948DF8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6CADF1-5CE2-E2A3-DC2C-CB7ACF154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3F6B4C-A6CE-1B01-7C60-10A46F424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6AC169-01DD-6219-E975-FADE13801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892F14-0194-A939-0426-6A2AE432A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7A78867-AE48-08EB-F40B-6CC151AB5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5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0C5AF2-1DBD-C016-EE0E-0EE73CA93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428F418-6D0A-3080-B040-9973AF0F1D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42F8D1-80B2-CADB-DABF-35D26C8CB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5F1185-46B5-C797-169E-BB3C4EBA4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7886BA-0B9E-D3D9-EEDF-B373EB9B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00D148-33EE-FF1A-E13B-909D5AD1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BD33F14-BA78-F1D0-702F-B8EAF35D4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DF2F1C-6269-2748-D35E-14D534A0A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63F596-33D9-CFAC-A147-47221A526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5AC73-EBD4-4D28-A11C-0F74A2955BDA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EA7609-10BD-7ADB-C70C-08E7EA216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765B85-0A4B-3B8A-AA5E-0949DD7F8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E63D7-5706-4C4A-B29A-BF6B1993A9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73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E07850B0-DFE8-D677-CB03-26089B6674BB}"/>
              </a:ext>
            </a:extLst>
          </p:cNvPr>
          <p:cNvSpPr/>
          <p:nvPr/>
        </p:nvSpPr>
        <p:spPr>
          <a:xfrm>
            <a:off x="20972" y="0"/>
            <a:ext cx="6498454" cy="60016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3EFD4E3-D75C-C0E7-A2FA-B17158D0C4EE}"/>
              </a:ext>
            </a:extLst>
          </p:cNvPr>
          <p:cNvSpPr txBox="1"/>
          <p:nvPr/>
        </p:nvSpPr>
        <p:spPr>
          <a:xfrm>
            <a:off x="953081" y="366788"/>
            <a:ext cx="4172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FIGURA DEL PREPOSTO NEL SETTORE SANITARIO</a:t>
            </a:r>
            <a:endParaRPr lang="it-IT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" name="Picture 2" descr="Anziani E Infermieri Vettoriali, Illustrazioni e Clipart">
            <a:extLst>
              <a:ext uri="{FF2B5EF4-FFF2-40B4-BE49-F238E27FC236}">
                <a16:creationId xmlns:a16="http://schemas.microsoft.com/office/drawing/2014/main" id="{DD62C672-1C5C-036B-0DC5-523176C71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35" y="1573816"/>
            <a:ext cx="5203645" cy="263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AAFC9B5-CEED-5873-B90F-1CC6D8BC99D3}"/>
              </a:ext>
            </a:extLst>
          </p:cNvPr>
          <p:cNvSpPr txBox="1"/>
          <p:nvPr/>
        </p:nvSpPr>
        <p:spPr>
          <a:xfrm>
            <a:off x="2099909" y="4229984"/>
            <a:ext cx="181992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1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Martedì 7 maggio 2024</a:t>
            </a:r>
            <a:endParaRPr lang="it-IT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300"/>
              </a:spcAft>
            </a:pPr>
            <a:r>
              <a:rPr lang="it-IT" sz="1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Martedì 14 maggio 2024</a:t>
            </a:r>
          </a:p>
          <a:p>
            <a:pPr algn="ctr">
              <a:spcAft>
                <a:spcPts val="300"/>
              </a:spcAft>
            </a:pP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AB43C856-42CC-B7FE-E08A-84C5771879A0}"/>
              </a:ext>
            </a:extLst>
          </p:cNvPr>
          <p:cNvSpPr txBox="1"/>
          <p:nvPr/>
        </p:nvSpPr>
        <p:spPr>
          <a:xfrm>
            <a:off x="335558" y="4857468"/>
            <a:ext cx="5349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1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Polo Didattico IRCCS Neuromed Via dell’Elettronica, Pozzilli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7C76114-58AE-F2AD-3A5F-181D44FC80B2}"/>
              </a:ext>
            </a:extLst>
          </p:cNvPr>
          <p:cNvSpPr txBox="1"/>
          <p:nvPr/>
        </p:nvSpPr>
        <p:spPr>
          <a:xfrm>
            <a:off x="2113451" y="5448483"/>
            <a:ext cx="178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rgbClr val="0070C0"/>
                </a:solidFill>
              </a:rPr>
              <a:t>Responsabile Scientifico Serena Rotolone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9C2A1EA6-10DE-5161-AF5A-5EF10795F3F7}"/>
              </a:ext>
            </a:extLst>
          </p:cNvPr>
          <p:cNvSpPr/>
          <p:nvPr/>
        </p:nvSpPr>
        <p:spPr>
          <a:xfrm>
            <a:off x="6622761" y="29912"/>
            <a:ext cx="5962398" cy="67784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9CDB978-4729-8255-3831-EE3E13DB859E}"/>
              </a:ext>
            </a:extLst>
          </p:cNvPr>
          <p:cNvSpPr txBox="1"/>
          <p:nvPr/>
        </p:nvSpPr>
        <p:spPr>
          <a:xfrm>
            <a:off x="7481579" y="104994"/>
            <a:ext cx="3939820" cy="2462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10260" marR="702310" algn="ctr">
              <a:lnSpc>
                <a:spcPct val="150000"/>
              </a:lnSpc>
              <a:spcAft>
                <a:spcPts val="0"/>
              </a:spcAft>
            </a:pPr>
            <a:r>
              <a:rPr lang="it-IT" sz="1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PROGRAMMA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 marR="702310" algn="ctr">
              <a:lnSpc>
                <a:spcPct val="150000"/>
              </a:lnSpc>
              <a:spcAft>
                <a:spcPts val="0"/>
              </a:spcAft>
            </a:pPr>
            <a:r>
              <a:rPr lang="it-IT" sz="1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07/05/2024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10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12.00   I principali soggetti del sistema di prevenzione aziendale: compiti, obblighi e responsabilità. Relazioni tra i vari soggetti interni ed esterni del sistema di prevenzione. – </a:t>
            </a:r>
            <a:r>
              <a:rPr lang="it-IT" sz="1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Serena Rotolone</a:t>
            </a: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14.00 Break </a:t>
            </a:r>
            <a:endParaRPr lang="it-IT" sz="10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14.30   Il preposto: ruolo, nuovi compiti e responsabilità.  Casistica specifica per comprendere l’operatività del preposto in ambito sanitario. Tecniche di comunicazione e sensibilizzazione dei lavoratori, in particolare neoassunti, somministrati, stranieri. – </a:t>
            </a:r>
            <a:r>
              <a:rPr lang="it-IT" sz="1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Serena Rotolone 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16.00 Conclusione e chiusura del corso – </a:t>
            </a:r>
            <a:r>
              <a:rPr lang="it-IT" sz="1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Serena Rotolon</a:t>
            </a:r>
            <a:r>
              <a:rPr lang="it-IT" sz="1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it-IT" sz="1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DAB1825-499A-17C8-483B-269D35F0FDE3}"/>
              </a:ext>
            </a:extLst>
          </p:cNvPr>
          <p:cNvSpPr txBox="1"/>
          <p:nvPr/>
        </p:nvSpPr>
        <p:spPr>
          <a:xfrm>
            <a:off x="7516620" y="2116094"/>
            <a:ext cx="4347839" cy="38831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 marR="702310" algn="ctr">
              <a:lnSpc>
                <a:spcPct val="150000"/>
              </a:lnSpc>
              <a:spcAft>
                <a:spcPts val="0"/>
              </a:spcAft>
            </a:pPr>
            <a:r>
              <a:rPr lang="it-IT" sz="1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PROGRAMMA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 marR="702310" algn="ctr">
              <a:lnSpc>
                <a:spcPct val="150000"/>
              </a:lnSpc>
              <a:spcAft>
                <a:spcPts val="0"/>
              </a:spcAft>
            </a:pPr>
            <a:r>
              <a:rPr lang="it-IT" sz="1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14/05/2024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1000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12.00   Definizione e individuazione dei fattori di rischio, valutazione dei rischi dell’azienda e individuazione di misure tecniche, organizzative e procedurali di prevenzione e protezione.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Incidenti e Infortuni mancati. – </a:t>
            </a:r>
            <a:r>
              <a:rPr lang="it-IT" sz="1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Serena Rotolone</a:t>
            </a: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14.00  Break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14.30 </a:t>
            </a:r>
            <a:r>
              <a:rPr lang="it-IT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Modalità di esercizio della funzione di controllo dell’osservanza da parte dei lavoratori delle disposizioni di legge e aziendali in materia di salute e sicurezza sul lavoro, e di uso dei mezzi di protezione collettivi e individuali messi a loro disposizione. – </a:t>
            </a:r>
            <a:r>
              <a:rPr lang="it-IT" sz="1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Serena Rotolone 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16.00 Conclusione e chiusura del corso – </a:t>
            </a:r>
            <a:r>
              <a:rPr lang="it-IT" sz="1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Serena Rotolone </a:t>
            </a:r>
            <a:endParaRPr lang="it-IT" sz="10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it-IT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it-IT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31869CCB-8ED5-B88C-2179-B573B35833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8794" y="6227047"/>
            <a:ext cx="686909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573535C7-4467-DFF1-027D-9F606BAED7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1632" y="6227046"/>
            <a:ext cx="1135134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930C83B7-D783-0B50-7CA2-1D061859345B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6" b="12801"/>
          <a:stretch/>
        </p:blipFill>
        <p:spPr bwMode="auto">
          <a:xfrm>
            <a:off x="8611472" y="6227046"/>
            <a:ext cx="1527810" cy="3990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7" name="Dati memorizzati 26">
            <a:extLst>
              <a:ext uri="{FF2B5EF4-FFF2-40B4-BE49-F238E27FC236}">
                <a16:creationId xmlns:a16="http://schemas.microsoft.com/office/drawing/2014/main" id="{7DE4F080-40F5-6802-05E0-69D19F0AC79A}"/>
              </a:ext>
            </a:extLst>
          </p:cNvPr>
          <p:cNvSpPr/>
          <p:nvPr/>
        </p:nvSpPr>
        <p:spPr>
          <a:xfrm>
            <a:off x="7279463" y="6227046"/>
            <a:ext cx="1270573" cy="414488"/>
          </a:xfrm>
          <a:prstGeom prst="flowChartOnlineStorage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8A2F1057-6470-3AD1-B618-D5945A81E3BD}"/>
              </a:ext>
            </a:extLst>
          </p:cNvPr>
          <p:cNvSpPr/>
          <p:nvPr/>
        </p:nvSpPr>
        <p:spPr>
          <a:xfrm>
            <a:off x="11965437" y="6227046"/>
            <a:ext cx="446842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A67A7DC8-8793-FA57-8B6C-E82F765B1D17}"/>
              </a:ext>
            </a:extLst>
          </p:cNvPr>
          <p:cNvSpPr/>
          <p:nvPr/>
        </p:nvSpPr>
        <p:spPr>
          <a:xfrm>
            <a:off x="11965437" y="6041920"/>
            <a:ext cx="432000" cy="18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349B22EA-06DA-8D25-76A0-557DD315A30B}"/>
              </a:ext>
            </a:extLst>
          </p:cNvPr>
          <p:cNvSpPr/>
          <p:nvPr/>
        </p:nvSpPr>
        <p:spPr>
          <a:xfrm>
            <a:off x="6636263" y="6227046"/>
            <a:ext cx="900000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F6F03DDA-6D97-4FAD-8DF2-5E9E09790C30}"/>
              </a:ext>
            </a:extLst>
          </p:cNvPr>
          <p:cNvSpPr/>
          <p:nvPr/>
        </p:nvSpPr>
        <p:spPr>
          <a:xfrm flipV="1">
            <a:off x="7501228" y="2782022"/>
            <a:ext cx="4347839" cy="45719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F962A7B-0A9E-B2B5-3D36-AD1DA84D78E6}"/>
              </a:ext>
            </a:extLst>
          </p:cNvPr>
          <p:cNvSpPr txBox="1"/>
          <p:nvPr/>
        </p:nvSpPr>
        <p:spPr>
          <a:xfrm>
            <a:off x="8045" y="6139825"/>
            <a:ext cx="6511380" cy="583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2DE29C00-E0A2-DB07-7871-AABAFF7073EA}"/>
              </a:ext>
            </a:extLst>
          </p:cNvPr>
          <p:cNvSpPr txBox="1"/>
          <p:nvPr/>
        </p:nvSpPr>
        <p:spPr>
          <a:xfrm>
            <a:off x="-144984" y="6196766"/>
            <a:ext cx="199036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Segreteria Scientifica</a:t>
            </a:r>
          </a:p>
          <a:p>
            <a:pPr algn="ctr"/>
            <a:r>
              <a:rPr lang="it-IT" sz="800" dirty="0"/>
              <a:t>Serena ROTOLONE</a:t>
            </a:r>
          </a:p>
          <a:p>
            <a:pPr algn="ctr"/>
            <a:r>
              <a:rPr lang="it-IT" sz="800" b="1" dirty="0"/>
              <a:t>serena.rotolone</a:t>
            </a:r>
            <a:r>
              <a:rPr lang="it-IT" sz="800" dirty="0"/>
              <a:t>@gmail.com</a:t>
            </a:r>
          </a:p>
          <a:p>
            <a:pPr algn="ctr"/>
            <a:endParaRPr lang="it-IT" sz="800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6A89301-B5AF-57D0-656E-FDCFD26A40EA}"/>
              </a:ext>
            </a:extLst>
          </p:cNvPr>
          <p:cNvSpPr txBox="1"/>
          <p:nvPr/>
        </p:nvSpPr>
        <p:spPr>
          <a:xfrm>
            <a:off x="1804438" y="6142144"/>
            <a:ext cx="1874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" dirty="0"/>
              <a:t>Segreteria Organizzativa</a:t>
            </a:r>
          </a:p>
          <a:p>
            <a:pPr algn="ctr"/>
            <a:r>
              <a:rPr lang="it-IT" sz="800" b="1" dirty="0"/>
              <a:t>Paola CRISTINZIO</a:t>
            </a:r>
          </a:p>
          <a:p>
            <a:pPr algn="ctr"/>
            <a:r>
              <a:rPr lang="it-IT" sz="800" b="1" dirty="0"/>
              <a:t>TEL. 0865 917407 formazione@neuromed.it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D46DD67-A5B4-3E32-5B45-55B34C9C5F20}"/>
              </a:ext>
            </a:extLst>
          </p:cNvPr>
          <p:cNvSpPr txBox="1"/>
          <p:nvPr/>
        </p:nvSpPr>
        <p:spPr>
          <a:xfrm>
            <a:off x="3686487" y="6148843"/>
            <a:ext cx="280288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N. Partecipanti 30 – Crediti 10,4</a:t>
            </a:r>
          </a:p>
          <a:p>
            <a:pPr algn="ctr"/>
            <a:r>
              <a:rPr lang="it-IT" sz="800" dirty="0"/>
              <a:t>Professioni a cui è rivolto:</a:t>
            </a:r>
          </a:p>
          <a:p>
            <a:pPr algn="ctr"/>
            <a:r>
              <a:rPr lang="it-IT" sz="800" dirty="0"/>
              <a:t>Medici-Infermieri-Tecnico di Laboratorio-Tecnico di Radiologia-Tecnico di Neurofisiopatologia-Fisioterapista-Biologo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A75A8416-09F3-AC89-B04A-2CF189459E5E}"/>
              </a:ext>
            </a:extLst>
          </p:cNvPr>
          <p:cNvSpPr/>
          <p:nvPr/>
        </p:nvSpPr>
        <p:spPr>
          <a:xfrm rot="5400000" flipV="1">
            <a:off x="1531336" y="6409829"/>
            <a:ext cx="572034" cy="55091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B94F4392-7FA8-8675-99F9-3DF54848454F}"/>
              </a:ext>
            </a:extLst>
          </p:cNvPr>
          <p:cNvSpPr/>
          <p:nvPr/>
        </p:nvSpPr>
        <p:spPr>
          <a:xfrm rot="5400000" flipV="1">
            <a:off x="4320299" y="5360538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D54AA6BF-F8B1-8B17-94E8-9B2A45F7FF4C}"/>
              </a:ext>
            </a:extLst>
          </p:cNvPr>
          <p:cNvSpPr/>
          <p:nvPr/>
        </p:nvSpPr>
        <p:spPr>
          <a:xfrm rot="5400000" flipV="1">
            <a:off x="3405420" y="6416531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D761B698-0B31-8259-267F-4BF911AF78FC}"/>
              </a:ext>
            </a:extLst>
          </p:cNvPr>
          <p:cNvSpPr/>
          <p:nvPr/>
        </p:nvSpPr>
        <p:spPr>
          <a:xfrm>
            <a:off x="3216" y="6014575"/>
            <a:ext cx="6516209" cy="1436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id="{33F36990-4F89-CA71-8736-74B05E73D594}"/>
              </a:ext>
            </a:extLst>
          </p:cNvPr>
          <p:cNvSpPr/>
          <p:nvPr/>
        </p:nvSpPr>
        <p:spPr>
          <a:xfrm>
            <a:off x="-3231" y="6733075"/>
            <a:ext cx="6522656" cy="66362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3A35A875-42DC-C9F6-0EA4-CCE3E4282221}"/>
              </a:ext>
            </a:extLst>
          </p:cNvPr>
          <p:cNvSpPr txBox="1"/>
          <p:nvPr/>
        </p:nvSpPr>
        <p:spPr>
          <a:xfrm rot="16200000">
            <a:off x="11732032" y="6208959"/>
            <a:ext cx="683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</a:rPr>
              <a:t>ECM</a:t>
            </a:r>
            <a:endParaRPr lang="it-IT" sz="1200" dirty="0"/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CF8F8BE7-8669-CE72-DBE5-7C66FA9DE365}"/>
              </a:ext>
            </a:extLst>
          </p:cNvPr>
          <p:cNvSpPr txBox="1"/>
          <p:nvPr/>
        </p:nvSpPr>
        <p:spPr>
          <a:xfrm rot="16200000">
            <a:off x="11669099" y="4295848"/>
            <a:ext cx="16867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ECM-NEU05/2024</a:t>
            </a:r>
          </a:p>
        </p:txBody>
      </p:sp>
    </p:spTree>
    <p:extLst>
      <p:ext uri="{BB962C8B-B14F-4D97-AF65-F5344CB8AC3E}">
        <p14:creationId xmlns:p14="http://schemas.microsoft.com/office/powerpoint/2010/main" val="2032117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261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9</cp:revision>
  <cp:lastPrinted>2024-04-09T15:13:51Z</cp:lastPrinted>
  <dcterms:created xsi:type="dcterms:W3CDTF">2024-04-09T14:45:35Z</dcterms:created>
  <dcterms:modified xsi:type="dcterms:W3CDTF">2024-04-10T10:59:55Z</dcterms:modified>
</cp:coreProperties>
</file>