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5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13A93-584A-4B05-9EAB-6A3460C634B9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5E86C-8ECA-422E-9DE4-9786AF00D4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3362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15E86C-8ECA-422E-9DE4-9786AF00D43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38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E83EDE-077E-708B-7526-69647E81F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D2E59DD-8A85-7E52-AEEE-A37D99B11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66686E-A5A0-13C6-7FCC-0FA4A6F59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B2F91F-7002-FC8D-42B0-79CD9E21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4C87BA-F82F-ED81-57BB-AE5D5EE5D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64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D6B98D-ED53-5B75-9F9A-11E9E38D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1EEA0FB-4AEF-3E04-0F7B-2AC54EF923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5A3E66-D508-6B90-E0DF-EAC41D514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3C170A-6F11-9E25-30F6-DDB3D919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2624EE-1180-CD3C-4AE7-EA5D6E9E3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190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AE310E9-B214-0957-F02C-A99CEB4B9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14EA5D-5B13-8BC3-0A17-A0D02F4BB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07B046-35DB-D217-D0D4-F44C228C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4B798B-C86B-6717-6382-5F0D3B96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BABF73-919C-6FB4-B421-63EB629AF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088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C3A26A-D67F-2E50-948F-1B6AB6766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56F59B5-47A8-DD84-EA59-CCF6A9745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D7FBCA-6964-E355-0EFE-C3E9D26AF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496C58-082D-B77F-F40B-50DF116F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3CE0BFD-181A-AE27-8459-99A4803C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1761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C64CF0-1378-77D5-C2A6-CA4316C0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F9C888-DE63-B67A-7572-91679615A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675164-CEDD-30F0-9CE1-9B7D28C53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210938-0D67-EBCA-D0F6-93C11D39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F74538-A50E-0930-96ED-463546044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656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AB1D44-95A0-3B08-3D5F-EDDCE1ECD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379C7E-6F39-7594-9C7C-EF55FFA8D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A01C8F9-21DD-F5F3-A057-64B54684D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DBAE386-3893-0778-0B28-3D7964F5E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EC722F-6F24-1845-78D5-1A71D9474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4BF353-3CD8-5B33-B529-359610823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78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DD0895-71E8-61D8-B20A-806E25B3F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7356C5-DD19-73FE-48AE-9EB64921A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F58325-322E-88D6-37B7-7E4836A3C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8F0433C-2E63-172D-8E83-C9B350BC7B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8011580-3195-9363-EE56-AD8DAE821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7C7CAB9-277E-94EC-9428-AEC80E35F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D751A41-5A2F-684A-F6FE-31C8D4753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2359DC-DE60-BA7B-2923-F740543C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498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90FC53-D1EC-E896-F730-C4421779B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0BE08D-E5B8-5EDB-2AE7-3283D55A6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BC98EF-EACD-9EE4-4DE1-0EA7F4098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EC10F67-26AD-7302-F3A8-6C7AAC985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32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5A4120C-9F74-91CC-83BE-0EF7C400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01D636B-992B-7066-AF31-3DED214B0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2C2F1C6-6775-643E-BAB3-3C54062E7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712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9051B6-CAA2-B24C-415E-DB2CD00C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D1D0EC-877F-88E8-73F6-6B3CBE51F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FF873F2-1332-75DB-F7DA-DF152F60A1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05C88F-4938-8EF9-57A6-B06F2C0C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5491C6-BB33-CC59-BF91-D5D67942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27B6E5A-E452-75FD-CD58-4653AAE1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96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79AB40-5610-0BD7-2F19-73060001F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0F89031-879F-12C5-6C65-E96DE475A5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383068-EF64-769A-9ECA-BD04BD29A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2A1B4D-E0FC-3B80-B627-3FB9A050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6C1D32A-33BC-C42F-5E38-B49D62F31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CA2E21-0F41-96CF-81FA-3F909347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41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7175EEC-5925-C889-CFF9-EF9C0969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C345EF-1DB8-BB83-846C-C13D3982D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3A84C6-0BF5-FB55-5F58-C063D4B5ED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6FDFA-D6F0-4A28-BF10-848AE42070A1}" type="datetimeFigureOut">
              <a:rPr lang="it-IT" smtClean="0"/>
              <a:t>10/04/2024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A3D7CD1-D98B-D6FA-D87C-B9CEABB0A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5EFF45-5EAE-A615-BE02-F8F668EA29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3B0C4-0AD0-4F5C-97D2-82AD294C1C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8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Osservatorio nazionale sulla sicurezza degli esercenti le professioni  sanitarie e sociosanitarie">
            <a:extLst>
              <a:ext uri="{FF2B5EF4-FFF2-40B4-BE49-F238E27FC236}">
                <a16:creationId xmlns:a16="http://schemas.microsoft.com/office/drawing/2014/main" id="{82529B3C-D29B-BA4F-BC10-A5AC25B06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59" y="1320583"/>
            <a:ext cx="6509509" cy="3518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F018482A-56DA-CDBD-1234-92AAC8D964E1}"/>
              </a:ext>
            </a:extLst>
          </p:cNvPr>
          <p:cNvSpPr txBox="1"/>
          <p:nvPr/>
        </p:nvSpPr>
        <p:spPr>
          <a:xfrm>
            <a:off x="4228310" y="4941382"/>
            <a:ext cx="17844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srgbClr val="0070C0"/>
                </a:solidFill>
              </a:rPr>
              <a:t>Responsabile Scientifico Francesco Cappelletti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6A0CB08-8751-F106-ECB2-DF29E1E7C389}"/>
              </a:ext>
            </a:extLst>
          </p:cNvPr>
          <p:cNvSpPr txBox="1"/>
          <p:nvPr/>
        </p:nvSpPr>
        <p:spPr>
          <a:xfrm>
            <a:off x="905104" y="4971216"/>
            <a:ext cx="277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b="1" dirty="0">
                <a:solidFill>
                  <a:srgbClr val="0070C0"/>
                </a:solidFill>
              </a:rPr>
              <a:t>Edizione 3  16/05/2024 e 23/05/2024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C3A2676-1A18-9E3F-46EA-6FAC99AB26D2}"/>
              </a:ext>
            </a:extLst>
          </p:cNvPr>
          <p:cNvSpPr txBox="1"/>
          <p:nvPr/>
        </p:nvSpPr>
        <p:spPr>
          <a:xfrm>
            <a:off x="7707296" y="459726"/>
            <a:ext cx="2565646" cy="2969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PRIMA GIORNATA - 2/05/2024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Docente dell’intera giornata: Dott. Francesco Cappelletti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09.00 - 09.15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infortuni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09.15 - 09.30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Incidenti e infortuni mancanti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09.30 - 09.45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DPI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09.45 - 10.00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Segnaletica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10.00 - 10.15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Organizzazione del lavoro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10.15 - 10.45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Ambienti di lavoro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10.45 - 11.00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Meccanici generali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11:00 - 11:15</a:t>
            </a:r>
            <a:r>
              <a:rPr lang="it-IT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Pausa</a:t>
            </a:r>
            <a:endParaRPr lang="it-IT" sz="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11.15 - 12.00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Elettrici generali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12.00 - 12.15    Macchine Attrezzature 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12.15 - 12.30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da esplosione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12.30 - 13.00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chimici Nebbie - Oli - Fumi - Vapori - Polveri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</a:t>
            </a:r>
            <a:r>
              <a:rPr lang="it-IT" sz="7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13:00 - 14:00 Pausa pranzo</a:t>
            </a:r>
            <a:endParaRPr lang="it-IT" sz="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Ore 14.00 - 14.15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Etichettatura 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14.15 - 14.30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   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cancerogeni</a:t>
            </a:r>
          </a:p>
          <a:p>
            <a:pPr marL="457200" algn="just">
              <a:lnSpc>
                <a:spcPct val="115000"/>
              </a:lnSpc>
            </a:pP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Ore 14.30 - 15.30  </a:t>
            </a:r>
            <a:r>
              <a:rPr lang="it-IT" sz="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it-IT" sz="7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Rischi biologici </a:t>
            </a:r>
          </a:p>
          <a:p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it-IT" sz="7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Ore </a:t>
            </a:r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15.30 - 16.00    Videoterminali                                                                                                  </a:t>
            </a:r>
            <a:r>
              <a:rPr lang="it-IT" sz="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</a:t>
            </a:r>
            <a:r>
              <a:rPr lang="it-IT" sz="7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Ore</a:t>
            </a:r>
            <a:r>
              <a:rPr lang="it-IT" sz="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16.15</a:t>
            </a:r>
            <a:r>
              <a:rPr lang="it-IT" sz="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Conclusioni e Chiusura del corso 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7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BE229B39-140E-1448-083E-54C29E511F72}"/>
              </a:ext>
            </a:extLst>
          </p:cNvPr>
          <p:cNvSpPr/>
          <p:nvPr/>
        </p:nvSpPr>
        <p:spPr>
          <a:xfrm>
            <a:off x="6921624" y="28328"/>
            <a:ext cx="5270376" cy="68296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endParaRPr lang="it-IT" sz="7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4B5D3C-CCAF-A63D-21E4-70C6E55E0E2A}"/>
              </a:ext>
            </a:extLst>
          </p:cNvPr>
          <p:cNvSpPr txBox="1"/>
          <p:nvPr/>
        </p:nvSpPr>
        <p:spPr>
          <a:xfrm>
            <a:off x="7527983" y="177246"/>
            <a:ext cx="4041098" cy="3160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            PRIMA GIORNATA - 2/05/2024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Docente dell’intera giornata: Dott. Francesco Cappelletti</a:t>
            </a:r>
            <a:endParaRPr lang="it-IT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09.00 - 09.15      Rischi infortuni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09.15 - 09.30      Incidenti e infortuni mancanti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09.30 - 09.45      DPI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09.45 - 10.00      Segnaletica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10.00 - 10.15      Organizzazione del lavoro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10.15 - 10.45      Ambienti di lavoro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10.45 - 11.00      Meccanici generali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11:00 - 11:15</a:t>
            </a:r>
            <a:r>
              <a:rPr lang="it-IT" sz="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11.15 - 12.00      Elettrici generali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12.00 - 12.15      Macchine Attrezzature 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12.15 - 12.30      Rischi da esplosione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12.30 -13.00       Rischi chimici Nebbie -Oli - Fumi -  Vapori - Polveri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13:00 - 14:00      Pausa pranzo</a:t>
            </a:r>
          </a:p>
          <a:p>
            <a:pPr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Ore 14.00 - 14.15      Etichettatura 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14.15 - 14.30      Rischi cancerogeni</a:t>
            </a:r>
          </a:p>
          <a:p>
            <a:pPr marL="457200">
              <a:lnSpc>
                <a:spcPct val="115000"/>
              </a:lnSpc>
            </a:pPr>
            <a:r>
              <a:rPr lang="it-IT" sz="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Ore 14.30 - 15.30      Rischi biologici </a:t>
            </a:r>
          </a:p>
          <a:p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Ore 15.30 - 16.00    Videoterminali                                                                                                  </a:t>
            </a:r>
            <a:r>
              <a:rPr lang="it-IT" sz="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it-IT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Ore 16.15 </a:t>
            </a:r>
            <a:r>
              <a:rPr lang="it-IT" sz="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it-IT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Conclusioni e Chiusura del corso </a:t>
            </a: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6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it-IT" sz="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EAFBABB-3368-4A78-CCDF-104BDB2AA5D3}"/>
              </a:ext>
            </a:extLst>
          </p:cNvPr>
          <p:cNvSpPr txBox="1"/>
          <p:nvPr/>
        </p:nvSpPr>
        <p:spPr>
          <a:xfrm>
            <a:off x="7582068" y="3426058"/>
            <a:ext cx="4488606" cy="282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SECONDA GIORNATA</a:t>
            </a:r>
            <a:r>
              <a:rPr lang="it-IT" sz="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9/05/2024</a:t>
            </a:r>
            <a:endParaRPr lang="it-IT" sz="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5000"/>
              </a:lnSpc>
              <a:spcAft>
                <a:spcPts val="800"/>
              </a:spcAft>
              <a:tabLst>
                <a:tab pos="1876425" algn="l"/>
              </a:tabLst>
            </a:pPr>
            <a:r>
              <a:rPr lang="it-IT" sz="9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Docente dell’intera giornata: Dott. Francesco Cappelletti</a:t>
            </a:r>
            <a:endParaRPr lang="it-IT" sz="9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tabLst>
                <a:tab pos="450215" algn="l"/>
              </a:tabLst>
            </a:pPr>
            <a:r>
              <a:rPr lang="it-IT" sz="600" b="1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09.00 - 09.30     Rischi fisici Rumore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09.30 - 09.45     Rischi fisici Vibrazione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09.45 - 10.30     Rischi fisici Radiazioni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10.30 - 10.45     Rischi fisici Microclima 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10.45 - 11.00     Rischi fisici Illuminazione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11:00 - 11:15 </a:t>
            </a:r>
            <a:r>
              <a:rPr lang="it-IT" sz="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11.15 - 12.15     Stress lavoro correlato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12.15 - 12.45     Movimentazione manuale carichi 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12.45 - 13.00   Movimentazione merci (apparecchi di sollevamento, mezzi di  trasporto)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13:00 - 14:00 </a:t>
            </a:r>
            <a:r>
              <a:rPr lang="it-IT" sz="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Pausa pranzo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14.00 - 14.30     Emergenze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14.30 - 14.45   Le procedure di sicurezza con riferimento al profilo di rischio specifico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14.45 - 15.15    Procedure esodo e incendi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15.15 - 15.30     Procedure organizzative per il primo soccorso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15.30 - 16.00    Altri Rischi</a:t>
            </a:r>
            <a:endParaRPr lang="it-IT" sz="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Ore</a:t>
            </a:r>
            <a:r>
              <a:rPr lang="it-IT" sz="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16.15 - Conclusioni e Chiusura del corso</a:t>
            </a:r>
            <a:endParaRPr lang="it-IT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EA02FDF-B5B5-A1F9-D62B-FFC13D5F4D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7042" y="6281911"/>
            <a:ext cx="686909" cy="398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74FC95A7-89B0-9CFC-30B5-44820280BB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9880" y="6281910"/>
            <a:ext cx="1135134" cy="398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CF9DC36E-7C25-0831-8609-F6D501DF2B86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6" b="12801"/>
          <a:stretch/>
        </p:blipFill>
        <p:spPr bwMode="auto">
          <a:xfrm>
            <a:off x="8309720" y="6281910"/>
            <a:ext cx="1527810" cy="3990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Dati memorizzati 14">
            <a:extLst>
              <a:ext uri="{FF2B5EF4-FFF2-40B4-BE49-F238E27FC236}">
                <a16:creationId xmlns:a16="http://schemas.microsoft.com/office/drawing/2014/main" id="{9339F92B-FCDD-BDB4-B487-755D343B4B3E}"/>
              </a:ext>
            </a:extLst>
          </p:cNvPr>
          <p:cNvSpPr/>
          <p:nvPr/>
        </p:nvSpPr>
        <p:spPr>
          <a:xfrm>
            <a:off x="7014287" y="6281910"/>
            <a:ext cx="1270573" cy="414488"/>
          </a:xfrm>
          <a:prstGeom prst="flowChartOnlineStorage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B56E664C-5F7F-DF7C-98A4-7DB432D6072F}"/>
              </a:ext>
            </a:extLst>
          </p:cNvPr>
          <p:cNvSpPr/>
          <p:nvPr/>
        </p:nvSpPr>
        <p:spPr>
          <a:xfrm>
            <a:off x="762509" y="5482919"/>
            <a:ext cx="5363084" cy="360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91894087-AAEB-45AE-6BFE-AEC204BA4F0E}"/>
              </a:ext>
            </a:extLst>
          </p:cNvPr>
          <p:cNvSpPr/>
          <p:nvPr/>
        </p:nvSpPr>
        <p:spPr>
          <a:xfrm>
            <a:off x="11672829" y="6281910"/>
            <a:ext cx="446842" cy="414488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4C4131E6-0456-DDBC-6BCD-0A51D50F0289}"/>
              </a:ext>
            </a:extLst>
          </p:cNvPr>
          <p:cNvSpPr/>
          <p:nvPr/>
        </p:nvSpPr>
        <p:spPr>
          <a:xfrm>
            <a:off x="11672829" y="6096784"/>
            <a:ext cx="432000" cy="18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2E9427A-E22D-6056-0737-2E19576DEFD8}"/>
              </a:ext>
            </a:extLst>
          </p:cNvPr>
          <p:cNvSpPr txBox="1"/>
          <p:nvPr/>
        </p:nvSpPr>
        <p:spPr>
          <a:xfrm rot="16200000">
            <a:off x="11392420" y="6187044"/>
            <a:ext cx="8090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solidFill>
                  <a:schemeClr val="bg1"/>
                </a:solidFill>
              </a:rPr>
              <a:t>ECM</a:t>
            </a:r>
            <a:endParaRPr lang="it-IT" sz="1400" dirty="0"/>
          </a:p>
        </p:txBody>
      </p:sp>
      <p:sp>
        <p:nvSpPr>
          <p:cNvPr id="20" name="CasellaDiTesto 7">
            <a:extLst>
              <a:ext uri="{FF2B5EF4-FFF2-40B4-BE49-F238E27FC236}">
                <a16:creationId xmlns:a16="http://schemas.microsoft.com/office/drawing/2014/main" id="{EC9AF161-721C-681D-62BD-146EF724EC4A}"/>
              </a:ext>
            </a:extLst>
          </p:cNvPr>
          <p:cNvSpPr txBox="1"/>
          <p:nvPr/>
        </p:nvSpPr>
        <p:spPr>
          <a:xfrm>
            <a:off x="341580" y="5515442"/>
            <a:ext cx="6125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300"/>
              </a:spcAft>
            </a:pPr>
            <a:r>
              <a:rPr lang="it-IT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Polo Didattico IRCCS Neuromed Via dell’Elettronica, Pozzilli 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1A46658E-A535-107A-6459-263E92E3391F}"/>
              </a:ext>
            </a:extLst>
          </p:cNvPr>
          <p:cNvSpPr/>
          <p:nvPr/>
        </p:nvSpPr>
        <p:spPr>
          <a:xfrm>
            <a:off x="6919727" y="6281910"/>
            <a:ext cx="900000" cy="414488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2FCF77D1-A0A0-00D4-B1BD-DD9C687001BE}"/>
              </a:ext>
            </a:extLst>
          </p:cNvPr>
          <p:cNvSpPr/>
          <p:nvPr/>
        </p:nvSpPr>
        <p:spPr>
          <a:xfrm flipV="1">
            <a:off x="7477955" y="3266173"/>
            <a:ext cx="3920170" cy="45719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B887D5CB-E145-7F30-F9F6-D1861CFBDBD4}"/>
              </a:ext>
            </a:extLst>
          </p:cNvPr>
          <p:cNvSpPr txBox="1"/>
          <p:nvPr/>
        </p:nvSpPr>
        <p:spPr>
          <a:xfrm rot="16200000">
            <a:off x="11276292" y="4354273"/>
            <a:ext cx="16867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/>
              <a:t>ECM-NEU06/2024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83AA2A59-C071-73D1-C368-EEA3E3CBE862}"/>
              </a:ext>
            </a:extLst>
          </p:cNvPr>
          <p:cNvSpPr txBox="1"/>
          <p:nvPr/>
        </p:nvSpPr>
        <p:spPr>
          <a:xfrm>
            <a:off x="241159" y="6148843"/>
            <a:ext cx="6526477" cy="583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07E4E6BA-8252-4457-984C-B1978BE5B616}"/>
              </a:ext>
            </a:extLst>
          </p:cNvPr>
          <p:cNvSpPr txBox="1"/>
          <p:nvPr/>
        </p:nvSpPr>
        <p:spPr>
          <a:xfrm>
            <a:off x="254900" y="6159841"/>
            <a:ext cx="186528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/>
              <a:t>Segreteria Scientifica</a:t>
            </a:r>
          </a:p>
          <a:p>
            <a:pPr algn="ctr"/>
            <a:r>
              <a:rPr lang="it-IT" sz="800" b="1" dirty="0"/>
              <a:t>Francesco CAPPELLETTI</a:t>
            </a:r>
          </a:p>
          <a:p>
            <a:pPr algn="ctr"/>
            <a:r>
              <a:rPr lang="it-IT" sz="800" dirty="0"/>
              <a:t>studio.cappellettifrancsco@gmail.com</a:t>
            </a:r>
          </a:p>
          <a:p>
            <a:pPr algn="ctr"/>
            <a:endParaRPr lang="it-IT" sz="800" dirty="0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585038CE-DE35-A7BF-993D-767780F38C13}"/>
              </a:ext>
            </a:extLst>
          </p:cNvPr>
          <p:cNvSpPr txBox="1"/>
          <p:nvPr/>
        </p:nvSpPr>
        <p:spPr>
          <a:xfrm>
            <a:off x="2208197" y="6142144"/>
            <a:ext cx="18747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800" dirty="0"/>
              <a:t>Segreteria Organizzativa</a:t>
            </a:r>
          </a:p>
          <a:p>
            <a:pPr algn="ctr"/>
            <a:r>
              <a:rPr lang="it-IT" sz="800" b="1" dirty="0"/>
              <a:t>Paola CRISTINZIO</a:t>
            </a:r>
          </a:p>
          <a:p>
            <a:pPr algn="ctr"/>
            <a:r>
              <a:rPr lang="it-IT" sz="800" b="1" dirty="0"/>
              <a:t>TEL. 0865 917407 formazione@neuromed.it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CE0F6B90-0536-43AD-7539-75A1F3869520}"/>
              </a:ext>
            </a:extLst>
          </p:cNvPr>
          <p:cNvSpPr txBox="1"/>
          <p:nvPr/>
        </p:nvSpPr>
        <p:spPr>
          <a:xfrm>
            <a:off x="3957079" y="6148843"/>
            <a:ext cx="280288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800" dirty="0"/>
              <a:t>N. Partecipanti 30 – Crediti 12</a:t>
            </a:r>
          </a:p>
          <a:p>
            <a:pPr algn="ctr"/>
            <a:r>
              <a:rPr lang="it-IT" sz="800" dirty="0"/>
              <a:t>Professioni a cui è rivolto:</a:t>
            </a:r>
          </a:p>
          <a:p>
            <a:pPr algn="ctr"/>
            <a:r>
              <a:rPr lang="it-IT" sz="800" dirty="0"/>
              <a:t>Medici-Infermieri-Tecnico di Laboratorio-Tecnico di Radiologia-Tecnico di Neurofisiopatologia-Fisioterapista-Biologo</a:t>
            </a:r>
          </a:p>
        </p:txBody>
      </p:sp>
      <p:sp>
        <p:nvSpPr>
          <p:cNvPr id="32" name="Rettangolo 31">
            <a:extLst>
              <a:ext uri="{FF2B5EF4-FFF2-40B4-BE49-F238E27FC236}">
                <a16:creationId xmlns:a16="http://schemas.microsoft.com/office/drawing/2014/main" id="{9DF5B9C1-33B4-239F-76B7-4A756C88BE35}"/>
              </a:ext>
            </a:extLst>
          </p:cNvPr>
          <p:cNvSpPr/>
          <p:nvPr/>
        </p:nvSpPr>
        <p:spPr>
          <a:xfrm rot="5400000" flipV="1">
            <a:off x="2022171" y="6423230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C2711E43-CD48-5A1F-5FFE-FE58994F94E8}"/>
              </a:ext>
            </a:extLst>
          </p:cNvPr>
          <p:cNvSpPr/>
          <p:nvPr/>
        </p:nvSpPr>
        <p:spPr>
          <a:xfrm rot="5400000" flipV="1">
            <a:off x="1998611" y="6423230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BB87A9D8-4F62-C1D9-3B79-EFC78195B7BC}"/>
              </a:ext>
            </a:extLst>
          </p:cNvPr>
          <p:cNvSpPr/>
          <p:nvPr/>
        </p:nvSpPr>
        <p:spPr>
          <a:xfrm rot="5400000" flipV="1">
            <a:off x="3649382" y="6416531"/>
            <a:ext cx="540000" cy="36000"/>
          </a:xfrm>
          <a:prstGeom prst="rect">
            <a:avLst/>
          </a:prstGeom>
          <a:solidFill>
            <a:srgbClr val="EA8516"/>
          </a:solidFill>
          <a:ln>
            <a:solidFill>
              <a:srgbClr val="EA851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EAD94884-9725-BDE7-C777-8CAFEC3780F3}"/>
              </a:ext>
            </a:extLst>
          </p:cNvPr>
          <p:cNvSpPr/>
          <p:nvPr/>
        </p:nvSpPr>
        <p:spPr>
          <a:xfrm>
            <a:off x="241159" y="28328"/>
            <a:ext cx="6509509" cy="12914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11A787FD-8C9C-A99E-ECE4-DB1BC65A8CD4}"/>
              </a:ext>
            </a:extLst>
          </p:cNvPr>
          <p:cNvSpPr txBox="1"/>
          <p:nvPr/>
        </p:nvSpPr>
        <p:spPr>
          <a:xfrm>
            <a:off x="290005" y="131081"/>
            <a:ext cx="61211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“SALUTE E SICUREZZA DEI LAVORATORI NEL COMPARTO SANITARIO”</a:t>
            </a:r>
            <a:endParaRPr lang="it-IT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24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487</Words>
  <Application>Microsoft Office PowerPoint</Application>
  <PresentationFormat>Widescreen</PresentationFormat>
  <Paragraphs>76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14</cp:revision>
  <cp:lastPrinted>2024-04-10T08:12:52Z</cp:lastPrinted>
  <dcterms:created xsi:type="dcterms:W3CDTF">2024-04-09T15:02:11Z</dcterms:created>
  <dcterms:modified xsi:type="dcterms:W3CDTF">2024-04-10T12:36:29Z</dcterms:modified>
</cp:coreProperties>
</file>